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1" r:id="rId3"/>
    <p:sldId id="282" r:id="rId4"/>
    <p:sldId id="280" r:id="rId5"/>
    <p:sldId id="283" r:id="rId6"/>
    <p:sldId id="284" r:id="rId7"/>
    <p:sldId id="285" r:id="rId8"/>
    <p:sldId id="286" r:id="rId9"/>
    <p:sldId id="287" r:id="rId10"/>
    <p:sldId id="288" r:id="rId11"/>
    <p:sldId id="289" r:id="rId12"/>
    <p:sldId id="293" r:id="rId13"/>
    <p:sldId id="290" r:id="rId14"/>
    <p:sldId id="291" r:id="rId15"/>
    <p:sldId id="292" r:id="rId16"/>
    <p:sldId id="294" r:id="rId17"/>
    <p:sldId id="295" r:id="rId18"/>
    <p:sldId id="297" r:id="rId19"/>
    <p:sldId id="298" r:id="rId20"/>
    <p:sldId id="299" r:id="rId21"/>
    <p:sldId id="300" r:id="rId22"/>
    <p:sldId id="301" r:id="rId23"/>
    <p:sldId id="302" r:id="rId24"/>
    <p:sldId id="303" r:id="rId25"/>
    <p:sldId id="304" r:id="rId26"/>
    <p:sldId id="305" r:id="rId27"/>
    <p:sldId id="306" r:id="rId28"/>
    <p:sldId id="307" r:id="rId29"/>
    <p:sldId id="310" r:id="rId30"/>
    <p:sldId id="309" r:id="rId31"/>
    <p:sldId id="279" r:id="rId3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8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C47DC-863D-4021-8312-B51DB618678F}" type="datetimeFigureOut">
              <a:rPr lang="lt-LT" smtClean="0"/>
              <a:t>2015.06.01</a:t>
            </a:fld>
            <a:endParaRPr lang="lt-L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9227E-F8C0-40D7-B27C-FE6253199491}" type="slidenum">
              <a:rPr lang="lt-LT" smtClean="0"/>
              <a:t>‹#›</a:t>
            </a:fld>
            <a:endParaRPr lang="lt-LT"/>
          </a:p>
        </p:txBody>
      </p:sp>
    </p:spTree>
    <p:extLst>
      <p:ext uri="{BB962C8B-B14F-4D97-AF65-F5344CB8AC3E}">
        <p14:creationId xmlns:p14="http://schemas.microsoft.com/office/powerpoint/2010/main" val="398328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F469227E-F8C0-40D7-B27C-FE6253199491}" type="slidenum">
              <a:rPr lang="lt-LT" smtClean="0"/>
              <a:t>2</a:t>
            </a:fld>
            <a:endParaRPr lang="lt-LT"/>
          </a:p>
        </p:txBody>
      </p:sp>
    </p:spTree>
    <p:extLst>
      <p:ext uri="{BB962C8B-B14F-4D97-AF65-F5344CB8AC3E}">
        <p14:creationId xmlns:p14="http://schemas.microsoft.com/office/powerpoint/2010/main" val="181340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039095"/>
            <a:ext cx="7344816" cy="1470025"/>
          </a:xfrm>
          <a:prstGeom prst="rect">
            <a:avLst/>
          </a:prstGeom>
        </p:spPr>
        <p:txBody>
          <a:bodyPr/>
          <a:lstStyle>
            <a:lvl1pPr>
              <a:defRPr>
                <a:solidFill>
                  <a:srgbClr val="003A6C"/>
                </a:solidFill>
              </a:defRPr>
            </a:lvl1pPr>
          </a:lstStyle>
          <a:p>
            <a:r>
              <a:rPr lang="en-US" smtClean="0"/>
              <a:t>Click to edit Master title style</a:t>
            </a:r>
            <a:endParaRPr lang="lt-LT" dirty="0"/>
          </a:p>
        </p:txBody>
      </p:sp>
      <p:sp>
        <p:nvSpPr>
          <p:cNvPr id="3" name="Subtitle 2"/>
          <p:cNvSpPr>
            <a:spLocks noGrp="1"/>
          </p:cNvSpPr>
          <p:nvPr>
            <p:ph type="subTitle" idx="1"/>
          </p:nvPr>
        </p:nvSpPr>
        <p:spPr>
          <a:xfrm>
            <a:off x="1371600" y="4556720"/>
            <a:ext cx="6400800" cy="1752600"/>
          </a:xfrm>
          <a:prstGeom prst="rect">
            <a:avLst/>
          </a:prstGeom>
        </p:spPr>
        <p:txBody>
          <a:bodyPr/>
          <a:lstStyle>
            <a:lvl1pPr marL="0" indent="0" algn="ct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dirty="0"/>
          </a:p>
        </p:txBody>
      </p:sp>
      <p:sp>
        <p:nvSpPr>
          <p:cNvPr id="4" name="Date Placeholder 3"/>
          <p:cNvSpPr>
            <a:spLocks noGrp="1"/>
          </p:cNvSpPr>
          <p:nvPr>
            <p:ph type="dt" sz="half" idx="10"/>
          </p:nvPr>
        </p:nvSpPr>
        <p:spPr>
          <a:xfrm>
            <a:off x="472190" y="6356350"/>
            <a:ext cx="8204266" cy="365125"/>
          </a:xfrm>
          <a:prstGeom prst="rect">
            <a:avLst/>
          </a:prstGeom>
        </p:spPr>
        <p:txBody>
          <a:bodyPr/>
          <a:lstStyle>
            <a:lvl1pPr algn="ctr">
              <a:defRPr>
                <a:solidFill>
                  <a:srgbClr val="666666"/>
                </a:solidFill>
                <a:latin typeface="Arial" pitchFamily="34" charset="0"/>
                <a:cs typeface="Arial" pitchFamily="34" charset="0"/>
              </a:defRPr>
            </a:lvl1pPr>
          </a:lstStyle>
          <a:p>
            <a:fld id="{8EFFB686-E0A0-473A-9DDF-4938A2BED57F}" type="datetimeFigureOut">
              <a:rPr lang="lt-LT" smtClean="0"/>
              <a:t>2015.06.01</a:t>
            </a:fld>
            <a:endParaRPr lang="lt-LT"/>
          </a:p>
        </p:txBody>
      </p:sp>
    </p:spTree>
    <p:extLst>
      <p:ext uri="{BB962C8B-B14F-4D97-AF65-F5344CB8AC3E}">
        <p14:creationId xmlns:p14="http://schemas.microsoft.com/office/powerpoint/2010/main" val="3191043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1800" y="116632"/>
            <a:ext cx="6048672" cy="1498178"/>
          </a:xfrm>
          <a:prstGeom prst="rect">
            <a:avLst/>
          </a:prstGeom>
        </p:spPr>
        <p:txBody>
          <a:bodyPr anchor="ctr"/>
          <a:lstStyle>
            <a:lvl1pPr algn="l">
              <a:defRPr>
                <a:solidFill>
                  <a:srgbClr val="003A6C"/>
                </a:solidFill>
              </a:defRPr>
            </a:lvl1pPr>
          </a:lstStyle>
          <a:p>
            <a:r>
              <a:rPr lang="en-US" smtClean="0"/>
              <a:t>Click to edit Master title style</a:t>
            </a:r>
            <a:endParaRPr lang="lt-LT" dirty="0"/>
          </a:p>
        </p:txBody>
      </p:sp>
      <p:sp>
        <p:nvSpPr>
          <p:cNvPr id="3" name="Content Placeholder 2"/>
          <p:cNvSpPr>
            <a:spLocks noGrp="1"/>
          </p:cNvSpPr>
          <p:nvPr>
            <p:ph idx="1"/>
          </p:nvPr>
        </p:nvSpPr>
        <p:spPr>
          <a:xfrm>
            <a:off x="457200" y="1700808"/>
            <a:ext cx="8363272" cy="4608512"/>
          </a:xfrm>
          <a:prstGeom prst="rect">
            <a:avLst/>
          </a:prstGeom>
        </p:spPr>
        <p:txBody>
          <a:bodyPr/>
          <a:lstStyle>
            <a:lvl1pPr>
              <a:defRPr sz="2800">
                <a:solidFill>
                  <a:schemeClr val="tx1"/>
                </a:solidFill>
                <a:latin typeface="Arial" pitchFamily="34" charset="0"/>
                <a:cs typeface="Arial" pitchFamily="34" charset="0"/>
              </a:defRPr>
            </a:lvl1pPr>
            <a:lvl2pPr>
              <a:defRPr sz="2400">
                <a:solidFill>
                  <a:schemeClr val="tx1"/>
                </a:solidFill>
                <a:latin typeface="Arial" pitchFamily="34" charset="0"/>
                <a:cs typeface="Arial" pitchFamily="34" charset="0"/>
              </a:defRPr>
            </a:lvl2pPr>
            <a:lvl3pPr>
              <a:defRPr sz="20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5" name="Footer Placeholder 4"/>
          <p:cNvSpPr>
            <a:spLocks noGrp="1"/>
          </p:cNvSpPr>
          <p:nvPr>
            <p:ph type="ftr" sz="quarter" idx="11"/>
          </p:nvPr>
        </p:nvSpPr>
        <p:spPr>
          <a:xfrm>
            <a:off x="467544" y="6356350"/>
            <a:ext cx="7632848" cy="365125"/>
          </a:xfrm>
          <a:prstGeom prst="rect">
            <a:avLst/>
          </a:prstGeom>
        </p:spPr>
        <p:txBody>
          <a:bodyPr/>
          <a:lstStyle>
            <a:lvl1pPr>
              <a:defRPr>
                <a:solidFill>
                  <a:srgbClr val="666666"/>
                </a:solidFill>
                <a:latin typeface="Arial" pitchFamily="34" charset="0"/>
                <a:cs typeface="Arial" pitchFamily="34" charset="0"/>
              </a:defRPr>
            </a:lvl1pPr>
          </a:lstStyle>
          <a:p>
            <a:endParaRPr lang="lt-LT"/>
          </a:p>
        </p:txBody>
      </p:sp>
      <p:sp>
        <p:nvSpPr>
          <p:cNvPr id="6" name="Slide Number Placeholder 5"/>
          <p:cNvSpPr>
            <a:spLocks noGrp="1"/>
          </p:cNvSpPr>
          <p:nvPr>
            <p:ph type="sldNum" sz="quarter" idx="12"/>
          </p:nvPr>
        </p:nvSpPr>
        <p:spPr>
          <a:xfrm>
            <a:off x="8172400" y="6356350"/>
            <a:ext cx="648072" cy="365125"/>
          </a:xfrm>
          <a:prstGeom prst="rect">
            <a:avLst/>
          </a:prstGeom>
        </p:spPr>
        <p:txBody>
          <a:bodyPr/>
          <a:lstStyle>
            <a:lvl1pPr>
              <a:defRPr>
                <a:solidFill>
                  <a:srgbClr val="666666"/>
                </a:solidFill>
                <a:latin typeface="Arial" pitchFamily="34" charset="0"/>
                <a:cs typeface="Arial" pitchFamily="34" charset="0"/>
              </a:defRPr>
            </a:lvl1pPr>
          </a:lstStyle>
          <a:p>
            <a:fld id="{A451E2BC-D197-42E0-93EA-4E24880C5CE1}" type="slidenum">
              <a:rPr lang="lt-LT" smtClean="0"/>
              <a:t>‹#›</a:t>
            </a:fld>
            <a:endParaRPr lang="lt-LT"/>
          </a:p>
        </p:txBody>
      </p:sp>
    </p:spTree>
    <p:extLst>
      <p:ext uri="{BB962C8B-B14F-4D97-AF65-F5344CB8AC3E}">
        <p14:creationId xmlns:p14="http://schemas.microsoft.com/office/powerpoint/2010/main" val="3575003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1800" y="116632"/>
            <a:ext cx="6048672" cy="1494811"/>
          </a:xfrm>
          <a:prstGeom prst="rect">
            <a:avLst/>
          </a:prstGeom>
        </p:spPr>
        <p:txBody>
          <a:bodyPr anchor="ctr"/>
          <a:lstStyle>
            <a:lvl1pPr algn="l">
              <a:defRPr>
                <a:solidFill>
                  <a:srgbClr val="003A6C"/>
                </a:solidFill>
              </a:defRPr>
            </a:lvl1pPr>
          </a:lstStyle>
          <a:p>
            <a:r>
              <a:rPr lang="en-US" smtClean="0"/>
              <a:t>Click to edit Master title style</a:t>
            </a:r>
            <a:endParaRPr lang="lt-LT" dirty="0"/>
          </a:p>
        </p:txBody>
      </p:sp>
      <p:sp>
        <p:nvSpPr>
          <p:cNvPr id="3" name="Content Placeholder 2"/>
          <p:cNvSpPr>
            <a:spLocks noGrp="1"/>
          </p:cNvSpPr>
          <p:nvPr>
            <p:ph sz="half" idx="1"/>
          </p:nvPr>
        </p:nvSpPr>
        <p:spPr>
          <a:xfrm>
            <a:off x="457200" y="1700808"/>
            <a:ext cx="4186808" cy="460851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4" name="Content Placeholder 3"/>
          <p:cNvSpPr>
            <a:spLocks noGrp="1"/>
          </p:cNvSpPr>
          <p:nvPr>
            <p:ph sz="half" idx="2"/>
          </p:nvPr>
        </p:nvSpPr>
        <p:spPr>
          <a:xfrm>
            <a:off x="4709864" y="1700808"/>
            <a:ext cx="4110608" cy="4608512"/>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dirty="0"/>
          </a:p>
        </p:txBody>
      </p:sp>
      <p:sp>
        <p:nvSpPr>
          <p:cNvPr id="6" name="Footer Placeholder 5"/>
          <p:cNvSpPr>
            <a:spLocks noGrp="1"/>
          </p:cNvSpPr>
          <p:nvPr>
            <p:ph type="ftr" sz="quarter" idx="11"/>
          </p:nvPr>
        </p:nvSpPr>
        <p:spPr>
          <a:xfrm>
            <a:off x="467544" y="6356350"/>
            <a:ext cx="7632848" cy="365125"/>
          </a:xfrm>
          <a:prstGeom prst="rect">
            <a:avLst/>
          </a:prstGeom>
        </p:spPr>
        <p:txBody>
          <a:bodyPr/>
          <a:lstStyle>
            <a:lvl1pPr>
              <a:defRPr>
                <a:solidFill>
                  <a:srgbClr val="666666"/>
                </a:solidFill>
                <a:latin typeface="Arial" pitchFamily="34" charset="0"/>
                <a:cs typeface="Arial" pitchFamily="34" charset="0"/>
              </a:defRPr>
            </a:lvl1pPr>
          </a:lstStyle>
          <a:p>
            <a:endParaRPr lang="lt-LT"/>
          </a:p>
        </p:txBody>
      </p:sp>
      <p:sp>
        <p:nvSpPr>
          <p:cNvPr id="7" name="Slide Number Placeholder 6"/>
          <p:cNvSpPr>
            <a:spLocks noGrp="1"/>
          </p:cNvSpPr>
          <p:nvPr>
            <p:ph type="sldNum" sz="quarter" idx="12"/>
          </p:nvPr>
        </p:nvSpPr>
        <p:spPr>
          <a:xfrm>
            <a:off x="8172400" y="6356350"/>
            <a:ext cx="648072" cy="365125"/>
          </a:xfrm>
          <a:prstGeom prst="rect">
            <a:avLst/>
          </a:prstGeom>
        </p:spPr>
        <p:txBody>
          <a:bodyPr/>
          <a:lstStyle>
            <a:lvl1pPr>
              <a:defRPr>
                <a:solidFill>
                  <a:srgbClr val="666666"/>
                </a:solidFill>
                <a:latin typeface="Arial" pitchFamily="34" charset="0"/>
                <a:cs typeface="Arial" pitchFamily="34" charset="0"/>
              </a:defRPr>
            </a:lvl1pPr>
          </a:lstStyle>
          <a:p>
            <a:fld id="{A451E2BC-D197-42E0-93EA-4E24880C5CE1}" type="slidenum">
              <a:rPr lang="lt-LT" smtClean="0"/>
              <a:t>‹#›</a:t>
            </a:fld>
            <a:endParaRPr lang="lt-LT"/>
          </a:p>
        </p:txBody>
      </p:sp>
    </p:spTree>
    <p:extLst>
      <p:ext uri="{BB962C8B-B14F-4D97-AF65-F5344CB8AC3E}">
        <p14:creationId xmlns:p14="http://schemas.microsoft.com/office/powerpoint/2010/main" val="2106203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1840" y="4800600"/>
            <a:ext cx="5688632" cy="566738"/>
          </a:xfrm>
          <a:prstGeom prst="rect">
            <a:avLst/>
          </a:prstGeom>
        </p:spPr>
        <p:txBody>
          <a:bodyPr anchor="b"/>
          <a:lstStyle>
            <a:lvl1pPr algn="l">
              <a:defRPr sz="2800" b="0">
                <a:solidFill>
                  <a:schemeClr val="tx1"/>
                </a:solidFill>
              </a:defRPr>
            </a:lvl1pPr>
          </a:lstStyle>
          <a:p>
            <a:r>
              <a:rPr lang="en-US" smtClean="0"/>
              <a:t>Click to edit Master title style</a:t>
            </a:r>
            <a:endParaRPr lang="lt-LT" dirty="0"/>
          </a:p>
        </p:txBody>
      </p:sp>
      <p:sp>
        <p:nvSpPr>
          <p:cNvPr id="3" name="Picture Placeholder 2"/>
          <p:cNvSpPr>
            <a:spLocks noGrp="1"/>
          </p:cNvSpPr>
          <p:nvPr>
            <p:ph type="pic" idx="1"/>
          </p:nvPr>
        </p:nvSpPr>
        <p:spPr>
          <a:xfrm>
            <a:off x="3131840" y="548681"/>
            <a:ext cx="5688632" cy="4210696"/>
          </a:xfrm>
          <a:prstGeom prst="rect">
            <a:avLst/>
          </a:prstGeom>
        </p:spPr>
        <p:txBody>
          <a:bodyPr/>
          <a:lstStyle>
            <a:lvl1pPr marL="0" indent="0">
              <a:buNone/>
              <a:defRPr sz="3200">
                <a:solidFill>
                  <a:srgbClr val="003A6C"/>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t-LT" dirty="0"/>
          </a:p>
        </p:txBody>
      </p:sp>
      <p:sp>
        <p:nvSpPr>
          <p:cNvPr id="4" name="Text Placeholder 3"/>
          <p:cNvSpPr>
            <a:spLocks noGrp="1"/>
          </p:cNvSpPr>
          <p:nvPr>
            <p:ph type="body" sz="half" idx="2"/>
          </p:nvPr>
        </p:nvSpPr>
        <p:spPr>
          <a:xfrm>
            <a:off x="3131840" y="5367338"/>
            <a:ext cx="5688632" cy="941982"/>
          </a:xfrm>
          <a:prstGeom prst="rect">
            <a:avLst/>
          </a:prstGeom>
        </p:spPr>
        <p:txBody>
          <a:bodyPr/>
          <a:lstStyle>
            <a:lvl1pPr marL="0" indent="0">
              <a:buNone/>
              <a:defRPr sz="2000">
                <a:solidFill>
                  <a:srgbClr val="666666"/>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67544" y="6356350"/>
            <a:ext cx="7632848" cy="365125"/>
          </a:xfrm>
          <a:prstGeom prst="rect">
            <a:avLst/>
          </a:prstGeom>
        </p:spPr>
        <p:txBody>
          <a:bodyPr/>
          <a:lstStyle>
            <a:lvl1pPr>
              <a:defRPr>
                <a:solidFill>
                  <a:srgbClr val="666666"/>
                </a:solidFill>
                <a:latin typeface="Arial" pitchFamily="34" charset="0"/>
                <a:cs typeface="Arial" pitchFamily="34" charset="0"/>
              </a:defRPr>
            </a:lvl1pPr>
          </a:lstStyle>
          <a:p>
            <a:endParaRPr lang="lt-LT"/>
          </a:p>
        </p:txBody>
      </p:sp>
      <p:sp>
        <p:nvSpPr>
          <p:cNvPr id="7" name="Slide Number Placeholder 6"/>
          <p:cNvSpPr>
            <a:spLocks noGrp="1"/>
          </p:cNvSpPr>
          <p:nvPr>
            <p:ph type="sldNum" sz="quarter" idx="12"/>
          </p:nvPr>
        </p:nvSpPr>
        <p:spPr>
          <a:xfrm>
            <a:off x="8172400" y="6356350"/>
            <a:ext cx="648072" cy="365125"/>
          </a:xfrm>
          <a:prstGeom prst="rect">
            <a:avLst/>
          </a:prstGeom>
        </p:spPr>
        <p:txBody>
          <a:bodyPr/>
          <a:lstStyle>
            <a:lvl1pPr>
              <a:defRPr>
                <a:solidFill>
                  <a:srgbClr val="666666"/>
                </a:solidFill>
                <a:latin typeface="Arial" pitchFamily="34" charset="0"/>
                <a:cs typeface="Arial" pitchFamily="34" charset="0"/>
              </a:defRPr>
            </a:lvl1pPr>
          </a:lstStyle>
          <a:p>
            <a:fld id="{A451E2BC-D197-42E0-93EA-4E24880C5CE1}" type="slidenum">
              <a:rPr lang="lt-LT" smtClean="0"/>
              <a:t>‹#›</a:t>
            </a:fld>
            <a:endParaRPr lang="lt-LT"/>
          </a:p>
        </p:txBody>
      </p:sp>
    </p:spTree>
    <p:extLst>
      <p:ext uri="{BB962C8B-B14F-4D97-AF65-F5344CB8AC3E}">
        <p14:creationId xmlns:p14="http://schemas.microsoft.com/office/powerpoint/2010/main" val="27610219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03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eneast.co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iti.vgtu.lt/tempu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hyperlink" Target="http://www.klgtu.ru/interact/projects/ceneast.php" TargetMode="External"/><Relationship Id="rId13" Type="http://schemas.openxmlformats.org/officeDocument/2006/relationships/hyperlink" Target="http://www.ec.kharkiv.edu/mp.html" TargetMode="External"/><Relationship Id="rId3" Type="http://schemas.openxmlformats.org/officeDocument/2006/relationships/hyperlink" Target="http://www.vgtu.lt/vgtu-international/current-projects/-international-academic-projects/53919" TargetMode="External"/><Relationship Id="rId7" Type="http://schemas.openxmlformats.org/officeDocument/2006/relationships/hyperlink" Target="http://www.en.spbstu.ru/TEMPUS-CENEAST/" TargetMode="External"/><Relationship Id="rId12" Type="http://schemas.openxmlformats.org/officeDocument/2006/relationships/hyperlink" Target="http://kpi.ua/en/node/7194" TargetMode="External"/><Relationship Id="rId2" Type="http://schemas.openxmlformats.org/officeDocument/2006/relationships/hyperlink" Target="http://www.ceneast.com/" TargetMode="Externa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scienzeaziendali.unibo.it/en/research/research-centres-and-projects/tempus" TargetMode="External"/><Relationship Id="rId11" Type="http://schemas.openxmlformats.org/officeDocument/2006/relationships/hyperlink" Target="https://www.etis.ee/portaal/projektiAndmed.aspx?VID=999823ba-e6fa-4ce1-a3cc-d10c8b618dfb&amp;PersonVID=37554&amp;lang=en&amp;FromUrl0=isikuProjektid.aspx" TargetMode="External"/><Relationship Id="rId5" Type="http://schemas.openxmlformats.org/officeDocument/2006/relationships/hyperlink" Target="http://www.ttu.ee/faculty-of-civil-engineering/department-of-building-production-3/dbp-research/projects-26/ceneast/" TargetMode="External"/><Relationship Id="rId15" Type="http://schemas.openxmlformats.org/officeDocument/2006/relationships/image" Target="../media/image5.jpeg"/><Relationship Id="rId10" Type="http://schemas.openxmlformats.org/officeDocument/2006/relationships/hyperlink" Target="http://www.grsu.by/en/news/8_3777.html" TargetMode="External"/><Relationship Id="rId4" Type="http://schemas.openxmlformats.org/officeDocument/2006/relationships/hyperlink" Target="http://www.cib2014.org/proceedings/ceneast.html" TargetMode="External"/><Relationship Id="rId9" Type="http://schemas.openxmlformats.org/officeDocument/2006/relationships/hyperlink" Target="http://www.salford.ac.uk/built-environment/research/research-centres/disaster-resilience/key-research-projects/ceneast" TargetMode="External"/><Relationship Id="rId14" Type="http://schemas.openxmlformats.org/officeDocument/2006/relationships/hyperlink" Target="http://www.dilanthiamaratunga.net/index.php?option=com_content&amp;view=article&amp;id=114&amp;Itemid=1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eneast.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773" y="3039095"/>
            <a:ext cx="8572499" cy="1470025"/>
          </a:xfrm>
        </p:spPr>
        <p:txBody>
          <a:bodyPr/>
          <a:lstStyle/>
          <a:p>
            <a:r>
              <a:rPr lang="lt-LT" sz="3000" dirty="0" smtClean="0"/>
              <a:t>Project „</a:t>
            </a:r>
            <a:r>
              <a:rPr lang="en-US" sz="3000" dirty="0" smtClean="0"/>
              <a:t>Reformation </a:t>
            </a:r>
            <a:r>
              <a:rPr lang="en-US" sz="3000" dirty="0"/>
              <a:t>of the Curricula on Built Environment in the Eastern </a:t>
            </a:r>
            <a:r>
              <a:rPr lang="en-US" sz="3000" dirty="0" err="1"/>
              <a:t>Neighbouring</a:t>
            </a:r>
            <a:r>
              <a:rPr lang="en-US" sz="3000" dirty="0"/>
              <a:t> </a:t>
            </a:r>
            <a:r>
              <a:rPr lang="en-US" sz="3000" dirty="0" smtClean="0"/>
              <a:t>Area</a:t>
            </a:r>
            <a:r>
              <a:rPr lang="lt-LT" sz="3000" dirty="0" smtClean="0"/>
              <a:t>“ [CENEAST] </a:t>
            </a:r>
            <a:r>
              <a:rPr lang="lt-LT" sz="3000" dirty="0" err="1" smtClean="0"/>
              <a:t>No</a:t>
            </a:r>
            <a:r>
              <a:rPr lang="lt-LT" sz="3000" dirty="0" smtClean="0"/>
              <a:t>. </a:t>
            </a:r>
            <a:r>
              <a:rPr lang="lt-LT" sz="3000" dirty="0"/>
              <a:t>530603-TEMPUS-1-2012-1-LT-TEMPUS-JPCR</a:t>
            </a:r>
          </a:p>
        </p:txBody>
      </p:sp>
      <p:sp>
        <p:nvSpPr>
          <p:cNvPr id="3" name="Subtitle 2"/>
          <p:cNvSpPr>
            <a:spLocks noGrp="1"/>
          </p:cNvSpPr>
          <p:nvPr>
            <p:ph type="subTitle" idx="1"/>
          </p:nvPr>
        </p:nvSpPr>
        <p:spPr>
          <a:xfrm>
            <a:off x="1371600" y="4944926"/>
            <a:ext cx="6400800" cy="1364394"/>
          </a:xfrm>
        </p:spPr>
        <p:txBody>
          <a:bodyPr/>
          <a:lstStyle/>
          <a:p>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668064"/>
            <a:ext cx="2050244" cy="108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853" y="1523289"/>
            <a:ext cx="2778973" cy="1080000"/>
          </a:xfrm>
          <a:prstGeom prst="rect">
            <a:avLst/>
          </a:prstGeom>
        </p:spPr>
      </p:pic>
    </p:spTree>
    <p:extLst>
      <p:ext uri="{BB962C8B-B14F-4D97-AF65-F5344CB8AC3E}">
        <p14:creationId xmlns:p14="http://schemas.microsoft.com/office/powerpoint/2010/main" val="83554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1. General </a:t>
            </a:r>
            <a:r>
              <a:rPr lang="lt-LT" sz="3200" dirty="0" err="1" smtClean="0"/>
              <a:t>management</a:t>
            </a:r>
            <a:r>
              <a:rPr lang="lt-LT" sz="3200" dirty="0" smtClean="0"/>
              <a:t> (7)</a:t>
            </a:r>
            <a:endParaRPr lang="lt-LT" sz="3200" dirty="0"/>
          </a:p>
        </p:txBody>
      </p:sp>
      <p:sp>
        <p:nvSpPr>
          <p:cNvPr id="3" name="Content Placeholder 2"/>
          <p:cNvSpPr>
            <a:spLocks noGrp="1"/>
          </p:cNvSpPr>
          <p:nvPr>
            <p:ph idx="1"/>
          </p:nvPr>
        </p:nvSpPr>
        <p:spPr/>
        <p:txBody>
          <a:bodyPr/>
          <a:lstStyle/>
          <a:p>
            <a:pPr marL="0" indent="0">
              <a:buNone/>
            </a:pPr>
            <a:r>
              <a:rPr lang="lt-LT" sz="2000" dirty="0" smtClean="0"/>
              <a:t>1.8</a:t>
            </a:r>
            <a:r>
              <a:rPr lang="lt-LT" sz="2000" dirty="0"/>
              <a:t>. </a:t>
            </a:r>
            <a:r>
              <a:rPr lang="en-GB" sz="2000" dirty="0"/>
              <a:t>A good cooperation between all CENEAST consortium members (4 higher education institutions from 4 EU countries, 8 higher education institutions from 3 PC countries and 2 associations from European countries) was established at the beginning of the Project. Each partner has a contact person who is responsible for internal communication and outcomes developed by each partner. Project coordinator communicates and collects the information from each contact person in partner institution. No difficulties were observed in the project management.</a:t>
            </a:r>
            <a:endParaRPr lang="lt-LT" sz="2000" dirty="0"/>
          </a:p>
          <a:p>
            <a:pPr marL="0" indent="0">
              <a:buNone/>
            </a:pPr>
            <a:r>
              <a:rPr lang="lt-LT" sz="2000" dirty="0" smtClean="0"/>
              <a:t>1.9. </a:t>
            </a:r>
            <a:r>
              <a:rPr lang="en-GB" sz="2000" dirty="0"/>
              <a:t>The intermediate report was submitted in time. All partners prepare their reports in time of just with small delays which do not have any negative impact to the project results.</a:t>
            </a:r>
            <a:endParaRPr lang="lt-LT"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166145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smtClean="0"/>
              <a:t>2. </a:t>
            </a:r>
            <a:r>
              <a:rPr lang="lt-LT" sz="3200" dirty="0" err="1" smtClean="0"/>
              <a:t>Document</a:t>
            </a:r>
            <a:r>
              <a:rPr lang="lt-LT" sz="3200" dirty="0" smtClean="0"/>
              <a:t> </a:t>
            </a:r>
            <a:r>
              <a:rPr lang="lt-LT" sz="3200" dirty="0" err="1"/>
              <a:t>management</a:t>
            </a:r>
            <a:endParaRPr lang="lt-LT" sz="3200" dirty="0"/>
          </a:p>
        </p:txBody>
      </p:sp>
      <p:sp>
        <p:nvSpPr>
          <p:cNvPr id="3" name="Content Placeholder 2"/>
          <p:cNvSpPr>
            <a:spLocks noGrp="1"/>
          </p:cNvSpPr>
          <p:nvPr>
            <p:ph idx="1"/>
          </p:nvPr>
        </p:nvSpPr>
        <p:spPr/>
        <p:txBody>
          <a:bodyPr/>
          <a:lstStyle/>
          <a:p>
            <a:pPr marL="0" indent="0">
              <a:buNone/>
            </a:pPr>
            <a:r>
              <a:rPr lang="lt-LT" sz="2400" dirty="0" err="1" smtClean="0"/>
              <a:t>Following</a:t>
            </a:r>
            <a:r>
              <a:rPr lang="lt-LT" sz="2400" dirty="0" smtClean="0"/>
              <a:t> </a:t>
            </a:r>
            <a:r>
              <a:rPr lang="lt-LT" sz="2400" dirty="0" err="1" smtClean="0"/>
              <a:t>documents</a:t>
            </a:r>
            <a:r>
              <a:rPr lang="lt-LT" sz="2400" dirty="0" smtClean="0"/>
              <a:t> </a:t>
            </a:r>
            <a:r>
              <a:rPr lang="lt-LT" sz="2400" dirty="0" err="1" smtClean="0"/>
              <a:t>were</a:t>
            </a:r>
            <a:r>
              <a:rPr lang="lt-LT" sz="2400" dirty="0" smtClean="0"/>
              <a:t> </a:t>
            </a:r>
            <a:r>
              <a:rPr lang="lt-LT" sz="2400" dirty="0" err="1" smtClean="0"/>
              <a:t>prepared</a:t>
            </a:r>
            <a:r>
              <a:rPr lang="lt-LT" sz="2400" dirty="0" smtClean="0"/>
              <a:t> </a:t>
            </a:r>
            <a:r>
              <a:rPr lang="lt-LT" sz="2400" dirty="0" err="1" smtClean="0"/>
              <a:t>for</a:t>
            </a:r>
            <a:r>
              <a:rPr lang="lt-LT" sz="2400" dirty="0" smtClean="0"/>
              <a:t> </a:t>
            </a:r>
            <a:r>
              <a:rPr lang="lt-LT" sz="2400" dirty="0" err="1" smtClean="0"/>
              <a:t>the</a:t>
            </a:r>
            <a:r>
              <a:rPr lang="lt-LT" sz="2400" dirty="0" smtClean="0"/>
              <a:t> </a:t>
            </a:r>
            <a:r>
              <a:rPr lang="lt-LT" sz="2400" dirty="0" err="1" smtClean="0"/>
              <a:t>monitoring</a:t>
            </a:r>
            <a:r>
              <a:rPr lang="lt-LT" sz="2400" dirty="0" smtClean="0"/>
              <a:t> visit:</a:t>
            </a:r>
          </a:p>
          <a:p>
            <a:pPr marL="0" indent="0">
              <a:buNone/>
            </a:pPr>
            <a:r>
              <a:rPr lang="lt-LT" sz="2000" dirty="0" smtClean="0"/>
              <a:t>2.1. </a:t>
            </a:r>
            <a:r>
              <a:rPr lang="en-GB" sz="2000" dirty="0"/>
              <a:t>Partnership agreement is signed between each partner and project </a:t>
            </a:r>
            <a:r>
              <a:rPr lang="en-GB" sz="2000" dirty="0" smtClean="0"/>
              <a:t>coordinator</a:t>
            </a:r>
            <a:endParaRPr lang="lt-LT" sz="2000" dirty="0" smtClean="0"/>
          </a:p>
          <a:p>
            <a:pPr marL="0" indent="0">
              <a:buNone/>
            </a:pPr>
            <a:r>
              <a:rPr lang="lt-LT" sz="2000" dirty="0" smtClean="0"/>
              <a:t>2.2. </a:t>
            </a:r>
            <a:r>
              <a:rPr lang="en-GB" sz="2000" dirty="0"/>
              <a:t>Follow-up matrix </a:t>
            </a:r>
            <a:r>
              <a:rPr lang="lt-LT" sz="2000" dirty="0" err="1" smtClean="0"/>
              <a:t>for</a:t>
            </a:r>
            <a:r>
              <a:rPr lang="lt-LT" sz="2000" dirty="0" smtClean="0"/>
              <a:t> </a:t>
            </a:r>
            <a:r>
              <a:rPr lang="lt-LT" sz="2000" dirty="0" err="1" smtClean="0"/>
              <a:t>activities</a:t>
            </a:r>
            <a:endParaRPr lang="lt-LT" sz="2000" dirty="0" smtClean="0"/>
          </a:p>
          <a:p>
            <a:pPr marL="0" indent="0">
              <a:buNone/>
            </a:pPr>
            <a:r>
              <a:rPr lang="lt-LT" sz="2000" dirty="0" smtClean="0"/>
              <a:t>2.3. </a:t>
            </a:r>
            <a:r>
              <a:rPr lang="lt-LT" sz="2000" dirty="0"/>
              <a:t>O</a:t>
            </a:r>
            <a:r>
              <a:rPr lang="en-GB" sz="2000" dirty="0" err="1" smtClean="0"/>
              <a:t>rganigram</a:t>
            </a:r>
            <a:r>
              <a:rPr lang="en-GB" sz="2000" dirty="0" smtClean="0"/>
              <a:t> </a:t>
            </a:r>
            <a:r>
              <a:rPr lang="en-GB" sz="2000" dirty="0"/>
              <a:t>of the </a:t>
            </a:r>
            <a:r>
              <a:rPr lang="en-GB" sz="2000" dirty="0" smtClean="0"/>
              <a:t>project</a:t>
            </a:r>
            <a:endParaRPr lang="lt-LT" sz="2000" dirty="0" smtClean="0"/>
          </a:p>
          <a:p>
            <a:pPr marL="0" indent="0">
              <a:buNone/>
            </a:pPr>
            <a:r>
              <a:rPr lang="lt-LT" sz="2000" dirty="0" smtClean="0"/>
              <a:t>2.4. </a:t>
            </a:r>
            <a:r>
              <a:rPr lang="lt-LT" sz="2000" dirty="0" err="1" smtClean="0"/>
              <a:t>Copies</a:t>
            </a:r>
            <a:r>
              <a:rPr lang="lt-LT" sz="2000" dirty="0" smtClean="0"/>
              <a:t> </a:t>
            </a:r>
            <a:r>
              <a:rPr lang="lt-LT" sz="2000" dirty="0" err="1" smtClean="0"/>
              <a:t>of</a:t>
            </a:r>
            <a:r>
              <a:rPr lang="lt-LT" sz="2000" dirty="0" smtClean="0"/>
              <a:t> </a:t>
            </a:r>
            <a:r>
              <a:rPr lang="lt-LT" sz="2000" dirty="0" err="1" smtClean="0"/>
              <a:t>project</a:t>
            </a:r>
            <a:r>
              <a:rPr lang="lt-LT" sz="2000" dirty="0" smtClean="0"/>
              <a:t> </a:t>
            </a:r>
            <a:r>
              <a:rPr lang="lt-LT" sz="2000" dirty="0" err="1" smtClean="0"/>
              <a:t>website</a:t>
            </a:r>
            <a:r>
              <a:rPr lang="lt-LT" sz="2000" dirty="0" smtClean="0"/>
              <a:t> </a:t>
            </a:r>
            <a:r>
              <a:rPr lang="lt-LT" sz="2000" dirty="0" err="1" smtClean="0"/>
              <a:t>and</a:t>
            </a:r>
            <a:r>
              <a:rPr lang="lt-LT" sz="2000" dirty="0" smtClean="0"/>
              <a:t> </a:t>
            </a:r>
            <a:r>
              <a:rPr lang="lt-LT" sz="2000" dirty="0" err="1" smtClean="0"/>
              <a:t>Dropbox</a:t>
            </a:r>
            <a:endParaRPr lang="lt-LT" sz="2000" dirty="0" smtClean="0"/>
          </a:p>
          <a:p>
            <a:pPr marL="0" indent="0">
              <a:buNone/>
            </a:pPr>
            <a:r>
              <a:rPr lang="lt-LT" sz="2000" dirty="0" smtClean="0"/>
              <a:t>2.5. </a:t>
            </a:r>
            <a:r>
              <a:rPr lang="en-GB" sz="2000" dirty="0"/>
              <a:t>Minutes of the last coordination </a:t>
            </a:r>
            <a:r>
              <a:rPr lang="en-GB" sz="2000" dirty="0" smtClean="0"/>
              <a:t>meetings</a:t>
            </a:r>
            <a:endParaRPr lang="lt-LT" sz="2000" dirty="0" smtClean="0"/>
          </a:p>
          <a:p>
            <a:pPr marL="0" indent="0">
              <a:buNone/>
            </a:pPr>
            <a:r>
              <a:rPr lang="lt-LT" sz="2000" dirty="0" smtClean="0"/>
              <a:t>2.6. </a:t>
            </a:r>
            <a:r>
              <a:rPr lang="en-GB" sz="2000" dirty="0"/>
              <a:t>Participants </a:t>
            </a:r>
            <a:r>
              <a:rPr lang="en-GB" sz="2000" dirty="0" smtClean="0"/>
              <a:t>list</a:t>
            </a:r>
            <a:endParaRPr lang="lt-LT" sz="2000" dirty="0" smtClean="0"/>
          </a:p>
          <a:p>
            <a:pPr marL="0" indent="0">
              <a:buNone/>
            </a:pPr>
            <a:r>
              <a:rPr lang="lt-LT" sz="2000" dirty="0" smtClean="0"/>
              <a:t>2.7. </a:t>
            </a:r>
            <a:r>
              <a:rPr lang="en-GB" sz="2000" dirty="0"/>
              <a:t>Agendas for </a:t>
            </a:r>
            <a:r>
              <a:rPr lang="lt-LT" sz="2000" dirty="0" err="1" smtClean="0"/>
              <a:t>all</a:t>
            </a:r>
            <a:r>
              <a:rPr lang="lt-LT" sz="2000" dirty="0" smtClean="0"/>
              <a:t> </a:t>
            </a:r>
            <a:r>
              <a:rPr lang="lt-LT" sz="2000" dirty="0" err="1" smtClean="0"/>
              <a:t>project</a:t>
            </a:r>
            <a:r>
              <a:rPr lang="lt-LT" sz="2000" dirty="0" smtClean="0"/>
              <a:t> </a:t>
            </a:r>
            <a:r>
              <a:rPr lang="en-GB" sz="2000" dirty="0" smtClean="0"/>
              <a:t>meetings</a:t>
            </a:r>
            <a:endParaRPr lang="lt-LT" sz="2000" dirty="0" smtClean="0"/>
          </a:p>
          <a:p>
            <a:pPr marL="0" indent="0">
              <a:buNone/>
            </a:pPr>
            <a:r>
              <a:rPr lang="lt-LT" sz="2000" dirty="0" smtClean="0"/>
              <a:t>2.9. </a:t>
            </a:r>
            <a:r>
              <a:rPr lang="lt-LT" sz="2000" dirty="0" err="1" smtClean="0"/>
              <a:t>Information</a:t>
            </a:r>
            <a:r>
              <a:rPr lang="lt-LT" sz="2000" dirty="0" smtClean="0"/>
              <a:t> </a:t>
            </a:r>
            <a:r>
              <a:rPr lang="lt-LT" sz="2000" dirty="0" err="1" smtClean="0"/>
              <a:t>about</a:t>
            </a:r>
            <a:r>
              <a:rPr lang="lt-LT" sz="2000" dirty="0" smtClean="0"/>
              <a:t> </a:t>
            </a:r>
            <a:r>
              <a:rPr lang="lt-LT" sz="2000" dirty="0" err="1" smtClean="0"/>
              <a:t>project</a:t>
            </a:r>
            <a:r>
              <a:rPr lang="lt-LT" sz="2000" dirty="0" smtClean="0"/>
              <a:t> </a:t>
            </a:r>
            <a:r>
              <a:rPr lang="lt-LT" sz="2000" dirty="0" err="1" smtClean="0"/>
              <a:t>dissemination</a:t>
            </a:r>
            <a:endParaRPr lang="lt-LT" sz="2000" dirty="0" smtClean="0"/>
          </a:p>
          <a:p>
            <a:pPr marL="0" indent="0">
              <a:buNone/>
            </a:pPr>
            <a:r>
              <a:rPr lang="lt-LT" sz="2000" dirty="0" smtClean="0"/>
              <a:t>2.10. </a:t>
            </a:r>
            <a:r>
              <a:rPr lang="en-GB" sz="2000" dirty="0"/>
              <a:t>Peer review reports and students </a:t>
            </a:r>
            <a:r>
              <a:rPr lang="en-GB" sz="2000" dirty="0" smtClean="0"/>
              <a:t>evaluations</a:t>
            </a:r>
            <a:endParaRPr lang="lt-LT" sz="2000" dirty="0" smtClean="0"/>
          </a:p>
          <a:p>
            <a:pPr marL="0" indent="0">
              <a:buNone/>
            </a:pPr>
            <a:r>
              <a:rPr lang="lt-LT" sz="2000" dirty="0" smtClean="0"/>
              <a:t>2.11. </a:t>
            </a:r>
            <a:r>
              <a:rPr lang="lt-LT" sz="2000" dirty="0" err="1" smtClean="0"/>
              <a:t>Examples</a:t>
            </a:r>
            <a:r>
              <a:rPr lang="lt-LT" sz="2000" dirty="0" smtClean="0"/>
              <a:t> </a:t>
            </a:r>
            <a:r>
              <a:rPr lang="lt-LT" sz="2000" dirty="0" err="1" smtClean="0"/>
              <a:t>of</a:t>
            </a:r>
            <a:r>
              <a:rPr lang="lt-LT" sz="2000" dirty="0" smtClean="0"/>
              <a:t> </a:t>
            </a:r>
            <a:r>
              <a:rPr lang="lt-LT" sz="2000" dirty="0" err="1" smtClean="0"/>
              <a:t>products</a:t>
            </a:r>
            <a:r>
              <a:rPr lang="lt-LT" sz="2000" dirty="0" smtClean="0"/>
              <a:t>. </a:t>
            </a:r>
            <a:r>
              <a:rPr lang="lt-LT" sz="2000" dirty="0" err="1" smtClean="0"/>
              <a:t>All</a:t>
            </a:r>
            <a:r>
              <a:rPr lang="lt-LT" sz="2000" dirty="0" smtClean="0"/>
              <a:t> </a:t>
            </a:r>
            <a:r>
              <a:rPr lang="lt-LT" sz="2000" dirty="0" err="1" smtClean="0"/>
              <a:t>products</a:t>
            </a:r>
            <a:r>
              <a:rPr lang="lt-LT" sz="2000" dirty="0" smtClean="0"/>
              <a:t> are </a:t>
            </a:r>
            <a:r>
              <a:rPr lang="lt-LT" sz="2000" dirty="0" err="1" smtClean="0"/>
              <a:t>on</a:t>
            </a:r>
            <a:r>
              <a:rPr lang="lt-LT" sz="2000" dirty="0" smtClean="0"/>
              <a:t> </a:t>
            </a:r>
            <a:r>
              <a:rPr lang="lt-LT" sz="2000" dirty="0" err="1" smtClean="0"/>
              <a:t>the</a:t>
            </a:r>
            <a:r>
              <a:rPr lang="lt-LT" sz="2000" dirty="0" smtClean="0"/>
              <a:t> </a:t>
            </a:r>
            <a:r>
              <a:rPr lang="lt-LT" sz="2000" dirty="0" err="1" smtClean="0"/>
              <a:t>project</a:t>
            </a:r>
            <a:r>
              <a:rPr lang="lt-LT" sz="2000" dirty="0" smtClean="0"/>
              <a:t> </a:t>
            </a:r>
            <a:r>
              <a:rPr lang="lt-LT" sz="2000" dirty="0" err="1"/>
              <a:t>D</a:t>
            </a:r>
            <a:r>
              <a:rPr lang="lt-LT" sz="2000" dirty="0" err="1" smtClean="0"/>
              <a:t>ropbox</a:t>
            </a:r>
            <a:r>
              <a:rPr lang="lt-LT" sz="2000" dirty="0" smtClean="0"/>
              <a:t>. </a:t>
            </a:r>
            <a:endParaRPr lang="lt-LT"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313958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smtClean="0"/>
              <a:t>3. Project </a:t>
            </a:r>
            <a:r>
              <a:rPr lang="lt-LT" sz="3200" dirty="0" err="1" smtClean="0"/>
              <a:t>content</a:t>
            </a:r>
            <a:r>
              <a:rPr lang="lt-LT" sz="3200" dirty="0" smtClean="0"/>
              <a:t> (1)</a:t>
            </a:r>
            <a:endParaRPr lang="lt-LT" sz="3200" dirty="0"/>
          </a:p>
        </p:txBody>
      </p:sp>
      <p:sp>
        <p:nvSpPr>
          <p:cNvPr id="3" name="Content Placeholder 2"/>
          <p:cNvSpPr>
            <a:spLocks noGrp="1"/>
          </p:cNvSpPr>
          <p:nvPr>
            <p:ph idx="1"/>
          </p:nvPr>
        </p:nvSpPr>
        <p:spPr/>
        <p:txBody>
          <a:bodyPr/>
          <a:lstStyle/>
          <a:p>
            <a:pPr marL="0" indent="0">
              <a:buNone/>
            </a:pPr>
            <a:r>
              <a:rPr lang="lt-LT" dirty="0" smtClean="0"/>
              <a:t>3.1. </a:t>
            </a:r>
            <a:r>
              <a:rPr lang="en-GB" dirty="0"/>
              <a:t>So far all the planned activities have been going quite well, without any difficulties. No problems requiring special measures have occurred in CENEAST. The coordination of the activities is quite satisfactory with good feedback from the staff of the other participating universities</a:t>
            </a:r>
            <a:r>
              <a:rPr lang="en-GB" dirty="0" smtClean="0"/>
              <a:t>.</a:t>
            </a:r>
            <a:endParaRPr lang="lt-LT" dirty="0" smtClean="0"/>
          </a:p>
          <a:p>
            <a:pPr marL="0" indent="0">
              <a:buNone/>
            </a:pPr>
            <a:r>
              <a:rPr lang="lt-LT" dirty="0" smtClean="0"/>
              <a:t>3.2. </a:t>
            </a:r>
            <a:r>
              <a:rPr lang="en-GB" dirty="0"/>
              <a:t>All delays are solved in a short time. Partners are prompted via e-mail and during the meetings. For the financial reports: money are transferred only after the reports are submitted</a:t>
            </a:r>
            <a:r>
              <a:rPr lang="en-GB" dirty="0" smtClean="0"/>
              <a:t>.</a:t>
            </a:r>
            <a:endParaRPr lang="lt-LT" dirty="0"/>
          </a:p>
        </p:txBody>
      </p:sp>
    </p:spTree>
    <p:extLst>
      <p:ext uri="{BB962C8B-B14F-4D97-AF65-F5344CB8AC3E}">
        <p14:creationId xmlns:p14="http://schemas.microsoft.com/office/powerpoint/2010/main" val="144575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3. Project </a:t>
            </a:r>
            <a:r>
              <a:rPr lang="lt-LT" sz="3200" dirty="0" err="1" smtClean="0"/>
              <a:t>content</a:t>
            </a:r>
            <a:r>
              <a:rPr lang="lt-LT" sz="3200" dirty="0" smtClean="0"/>
              <a:t> (2)</a:t>
            </a:r>
            <a:endParaRPr lang="lt-LT" sz="3200" dirty="0"/>
          </a:p>
        </p:txBody>
      </p:sp>
      <p:sp>
        <p:nvSpPr>
          <p:cNvPr id="3" name="Content Placeholder 2"/>
          <p:cNvSpPr>
            <a:spLocks noGrp="1"/>
          </p:cNvSpPr>
          <p:nvPr>
            <p:ph idx="1"/>
          </p:nvPr>
        </p:nvSpPr>
        <p:spPr/>
        <p:txBody>
          <a:bodyPr/>
          <a:lstStyle/>
          <a:p>
            <a:pPr marL="0" indent="0">
              <a:buNone/>
            </a:pPr>
            <a:r>
              <a:rPr lang="lt-LT" dirty="0" smtClean="0"/>
              <a:t>3.3. Project </a:t>
            </a:r>
            <a:r>
              <a:rPr lang="lt-LT" dirty="0" err="1" smtClean="0"/>
              <a:t>work</a:t>
            </a:r>
            <a:r>
              <a:rPr lang="lt-LT" dirty="0" smtClean="0"/>
              <a:t> </a:t>
            </a:r>
            <a:r>
              <a:rPr lang="lt-LT" dirty="0" err="1" smtClean="0"/>
              <a:t>plan</a:t>
            </a:r>
            <a:r>
              <a:rPr lang="lt-LT" dirty="0" smtClean="0"/>
              <a:t> </a:t>
            </a:r>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pic>
        <p:nvPicPr>
          <p:cNvPr id="3075" name="Content Placeholder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25" y="2307707"/>
            <a:ext cx="8640000" cy="327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2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3. Project </a:t>
            </a:r>
            <a:r>
              <a:rPr lang="lt-LT" sz="3200" dirty="0" err="1" smtClean="0"/>
              <a:t>content</a:t>
            </a:r>
            <a:r>
              <a:rPr lang="lt-LT" sz="3200" dirty="0" smtClean="0"/>
              <a:t> (3)</a:t>
            </a:r>
            <a:endParaRPr lang="lt-LT" sz="3200" dirty="0"/>
          </a:p>
        </p:txBody>
      </p:sp>
      <p:sp>
        <p:nvSpPr>
          <p:cNvPr id="3" name="Content Placeholder 2"/>
          <p:cNvSpPr>
            <a:spLocks noGrp="1"/>
          </p:cNvSpPr>
          <p:nvPr>
            <p:ph idx="1"/>
          </p:nvPr>
        </p:nvSpPr>
        <p:spPr/>
        <p:txBody>
          <a:bodyPr/>
          <a:lstStyle/>
          <a:p>
            <a:pPr marL="0" indent="0">
              <a:buNone/>
            </a:pPr>
            <a:r>
              <a:rPr lang="lt-LT" sz="2600" dirty="0" smtClean="0"/>
              <a:t>3.4. </a:t>
            </a:r>
            <a:r>
              <a:rPr lang="en-GB" sz="2600" dirty="0"/>
              <a:t>All the expected results and activities, assumptions and overall objectives are still valid 100% as the changes contribute to them directly. Besides, biometric and augmented reality technologies, which were not included in the original application, will improve the efficiency of our intelligent library, intelligent tutoring system, and intelligent knowledge assessment system. This, in part, is compensated by the cooperation with another CENEAST Lifelong Learning Programme, namely Learning Augmented Reality (LARGE) mentioned before.</a:t>
            </a:r>
            <a:endParaRPr lang="lt-LT" sz="2600" dirty="0"/>
          </a:p>
          <a:p>
            <a:endParaRPr lang="lt-LT"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97416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3. Project </a:t>
            </a:r>
            <a:r>
              <a:rPr lang="lt-LT" sz="3200" dirty="0" err="1" smtClean="0"/>
              <a:t>content</a:t>
            </a:r>
            <a:r>
              <a:rPr lang="lt-LT" sz="3200" dirty="0" smtClean="0"/>
              <a:t> (4)</a:t>
            </a:r>
            <a:endParaRPr lang="lt-LT"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60700798"/>
              </p:ext>
            </p:extLst>
          </p:nvPr>
        </p:nvGraphicFramePr>
        <p:xfrm>
          <a:off x="504910" y="1614810"/>
          <a:ext cx="8202672" cy="4160902"/>
        </p:xfrm>
        <a:graphic>
          <a:graphicData uri="http://schemas.openxmlformats.org/drawingml/2006/table">
            <a:tbl>
              <a:tblPr firstRow="1" firstCol="1" bandRow="1">
                <a:tableStyleId>{3B4B98B0-60AC-42C2-AFA5-B58CD77FA1E5}</a:tableStyleId>
              </a:tblPr>
              <a:tblGrid>
                <a:gridCol w="4929534"/>
                <a:gridCol w="1620982"/>
                <a:gridCol w="1652156"/>
              </a:tblGrid>
              <a:tr h="0">
                <a:tc>
                  <a:txBody>
                    <a:bodyPr/>
                    <a:lstStyle/>
                    <a:p>
                      <a:pPr>
                        <a:lnSpc>
                          <a:spcPts val="1845"/>
                        </a:lnSpc>
                        <a:spcBef>
                          <a:spcPts val="600"/>
                        </a:spcBef>
                        <a:spcAft>
                          <a:spcPts val="600"/>
                        </a:spcAft>
                      </a:pPr>
                      <a:r>
                        <a:rPr lang="en-US" sz="1600" dirty="0">
                          <a:effectLst/>
                        </a:rPr>
                        <a:t> </a:t>
                      </a:r>
                      <a:r>
                        <a:rPr lang="lt-LT" sz="1600" dirty="0" smtClean="0">
                          <a:effectLst/>
                        </a:rPr>
                        <a:t>3.5.</a:t>
                      </a:r>
                      <a:r>
                        <a:rPr lang="lt-LT" sz="1600" baseline="0" dirty="0" smtClean="0">
                          <a:effectLst/>
                        </a:rPr>
                        <a:t> </a:t>
                      </a:r>
                      <a:r>
                        <a:rPr lang="lt-LT" sz="1600" baseline="0" dirty="0" err="1" smtClean="0">
                          <a:effectLst/>
                        </a:rPr>
                        <a:t>Planned</a:t>
                      </a:r>
                      <a:r>
                        <a:rPr lang="lt-LT" sz="1600" baseline="0" dirty="0" smtClean="0">
                          <a:effectLst/>
                        </a:rPr>
                        <a:t> </a:t>
                      </a:r>
                      <a:r>
                        <a:rPr lang="lt-LT" sz="1600" baseline="0" dirty="0" err="1" smtClean="0">
                          <a:effectLst/>
                        </a:rPr>
                        <a:t>outcomes</a:t>
                      </a:r>
                      <a:endParaRPr lang="lt-LT"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Bef>
                          <a:spcPts val="600"/>
                        </a:spcBef>
                        <a:spcAft>
                          <a:spcPts val="600"/>
                        </a:spcAft>
                      </a:pPr>
                      <a:r>
                        <a:rPr lang="en-US" sz="1600">
                          <a:effectLst/>
                        </a:rPr>
                        <a:t>Planned</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Bef>
                          <a:spcPts val="600"/>
                        </a:spcBef>
                        <a:spcAft>
                          <a:spcPts val="600"/>
                        </a:spcAft>
                      </a:pPr>
                      <a:r>
                        <a:rPr lang="en-US" sz="1600" dirty="0">
                          <a:effectLst/>
                        </a:rPr>
                        <a:t>Implemented up to </a:t>
                      </a:r>
                      <a:r>
                        <a:rPr lang="lt-LT" sz="1600" dirty="0" smtClean="0">
                          <a:effectLst/>
                        </a:rPr>
                        <a:t>31</a:t>
                      </a:r>
                      <a:r>
                        <a:rPr lang="en-US" sz="1600" dirty="0" smtClean="0">
                          <a:effectLst/>
                        </a:rPr>
                        <a:t>/05/2015</a:t>
                      </a:r>
                      <a:endParaRPr lang="lt-LT"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845"/>
                        </a:lnSpc>
                        <a:spcAft>
                          <a:spcPts val="0"/>
                        </a:spcAft>
                      </a:pPr>
                      <a:r>
                        <a:rPr lang="en-US" sz="1600">
                          <a:effectLst/>
                        </a:rPr>
                        <a:t>Number of cooperating universities</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12</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12</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845"/>
                        </a:lnSpc>
                        <a:spcAft>
                          <a:spcPts val="0"/>
                        </a:spcAft>
                      </a:pPr>
                      <a:r>
                        <a:rPr lang="en-US" sz="1600">
                          <a:effectLst/>
                        </a:rPr>
                        <a:t>Number of upgraded programs available</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5</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5</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ct val="115000"/>
                        </a:lnSpc>
                        <a:spcAft>
                          <a:spcPts val="0"/>
                        </a:spcAft>
                        <a:tabLst>
                          <a:tab pos="107950" algn="l"/>
                        </a:tabLst>
                      </a:pPr>
                      <a:r>
                        <a:rPr lang="en-GB" sz="1600" dirty="0">
                          <a:effectLst/>
                        </a:rPr>
                        <a:t>Number of newly developed modules: </a:t>
                      </a:r>
                      <a:endParaRPr lang="lt-LT" sz="1600" dirty="0">
                        <a:effectLst/>
                      </a:endParaRPr>
                    </a:p>
                    <a:p>
                      <a:pPr>
                        <a:lnSpc>
                          <a:spcPct val="115000"/>
                        </a:lnSpc>
                        <a:spcAft>
                          <a:spcPts val="0"/>
                        </a:spcAft>
                        <a:tabLst>
                          <a:tab pos="107950" algn="l"/>
                        </a:tabLst>
                      </a:pPr>
                      <a:r>
                        <a:rPr lang="en-GB" sz="1600" dirty="0">
                          <a:effectLst/>
                        </a:rPr>
                        <a:t>BSc/specialists</a:t>
                      </a:r>
                      <a:endParaRPr lang="lt-LT" sz="1600" dirty="0">
                        <a:effectLst/>
                      </a:endParaRPr>
                    </a:p>
                    <a:p>
                      <a:pPr>
                        <a:lnSpc>
                          <a:spcPct val="115000"/>
                        </a:lnSpc>
                        <a:spcAft>
                          <a:spcPts val="0"/>
                        </a:spcAft>
                        <a:tabLst>
                          <a:tab pos="107950" algn="l"/>
                        </a:tabLst>
                      </a:pPr>
                      <a:r>
                        <a:rPr lang="en-GB" sz="1600" dirty="0">
                          <a:effectLst/>
                        </a:rPr>
                        <a:t>MSc </a:t>
                      </a:r>
                      <a:endParaRPr lang="lt-LT" sz="1600" dirty="0">
                        <a:effectLst/>
                      </a:endParaRPr>
                    </a:p>
                    <a:p>
                      <a:pPr>
                        <a:lnSpc>
                          <a:spcPct val="115000"/>
                        </a:lnSpc>
                        <a:spcAft>
                          <a:spcPts val="0"/>
                        </a:spcAft>
                        <a:tabLst>
                          <a:tab pos="107950" algn="l"/>
                        </a:tabLst>
                      </a:pPr>
                      <a:r>
                        <a:rPr lang="en-GB" sz="1600" dirty="0">
                          <a:effectLst/>
                        </a:rPr>
                        <a:t>PhD modules</a:t>
                      </a:r>
                      <a:endParaRPr lang="lt-LT"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16</a:t>
                      </a:r>
                      <a:endParaRPr lang="lt-LT" sz="1600">
                        <a:effectLst/>
                      </a:endParaRPr>
                    </a:p>
                    <a:p>
                      <a:pPr>
                        <a:lnSpc>
                          <a:spcPts val="1845"/>
                        </a:lnSpc>
                        <a:spcAft>
                          <a:spcPts val="0"/>
                        </a:spcAft>
                      </a:pPr>
                      <a:r>
                        <a:rPr lang="en-US" sz="1600">
                          <a:effectLst/>
                        </a:rPr>
                        <a:t>9</a:t>
                      </a:r>
                      <a:endParaRPr lang="lt-LT" sz="1600">
                        <a:effectLst/>
                      </a:endParaRPr>
                    </a:p>
                    <a:p>
                      <a:pPr>
                        <a:lnSpc>
                          <a:spcPts val="1845"/>
                        </a:lnSpc>
                        <a:spcAft>
                          <a:spcPts val="0"/>
                        </a:spcAft>
                      </a:pPr>
                      <a:r>
                        <a:rPr lang="en-US" sz="1600">
                          <a:effectLst/>
                        </a:rPr>
                        <a:t>5</a:t>
                      </a:r>
                      <a:endParaRPr lang="lt-LT" sz="1600">
                        <a:effectLst/>
                      </a:endParaRPr>
                    </a:p>
                    <a:p>
                      <a:pPr>
                        <a:lnSpc>
                          <a:spcPts val="1845"/>
                        </a:lnSpc>
                        <a:spcAft>
                          <a:spcPts val="0"/>
                        </a:spcAft>
                      </a:pPr>
                      <a:r>
                        <a:rPr lang="en-US" sz="1600">
                          <a:effectLst/>
                        </a:rPr>
                        <a:t>2</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22</a:t>
                      </a:r>
                      <a:endParaRPr lang="lt-LT" sz="1600">
                        <a:effectLst/>
                      </a:endParaRPr>
                    </a:p>
                    <a:p>
                      <a:pPr>
                        <a:lnSpc>
                          <a:spcPts val="1845"/>
                        </a:lnSpc>
                        <a:spcAft>
                          <a:spcPts val="0"/>
                        </a:spcAft>
                      </a:pPr>
                      <a:r>
                        <a:rPr lang="en-US" sz="1600">
                          <a:effectLst/>
                        </a:rPr>
                        <a:t>8</a:t>
                      </a:r>
                      <a:endParaRPr lang="lt-LT" sz="1600">
                        <a:effectLst/>
                      </a:endParaRPr>
                    </a:p>
                    <a:p>
                      <a:pPr>
                        <a:lnSpc>
                          <a:spcPts val="1845"/>
                        </a:lnSpc>
                        <a:spcAft>
                          <a:spcPts val="0"/>
                        </a:spcAft>
                      </a:pPr>
                      <a:r>
                        <a:rPr lang="en-US" sz="1600">
                          <a:effectLst/>
                        </a:rPr>
                        <a:t>12</a:t>
                      </a:r>
                      <a:endParaRPr lang="lt-LT" sz="1600">
                        <a:effectLst/>
                      </a:endParaRPr>
                    </a:p>
                    <a:p>
                      <a:pPr>
                        <a:lnSpc>
                          <a:spcPts val="1845"/>
                        </a:lnSpc>
                        <a:spcAft>
                          <a:spcPts val="0"/>
                        </a:spcAft>
                      </a:pPr>
                      <a:r>
                        <a:rPr lang="en-US" sz="1600">
                          <a:effectLst/>
                        </a:rPr>
                        <a:t>2</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845"/>
                        </a:lnSpc>
                        <a:spcAft>
                          <a:spcPts val="0"/>
                        </a:spcAft>
                      </a:pPr>
                      <a:r>
                        <a:rPr lang="en-US" sz="1600">
                          <a:effectLst/>
                        </a:rPr>
                        <a:t>Virtual interuniversity networked educational centre available</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1</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1</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ct val="115000"/>
                        </a:lnSpc>
                        <a:spcAft>
                          <a:spcPts val="1000"/>
                        </a:spcAft>
                        <a:tabLst>
                          <a:tab pos="107950" algn="l"/>
                        </a:tabLst>
                      </a:pPr>
                      <a:r>
                        <a:rPr lang="en-GB" sz="1600">
                          <a:effectLst/>
                        </a:rPr>
                        <a:t>Number of involved labour market organizations in the preparation of new modules </a:t>
                      </a:r>
                      <a:endParaRPr lang="lt-LT"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2</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2</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845"/>
                        </a:lnSpc>
                        <a:spcAft>
                          <a:spcPts val="0"/>
                        </a:spcAft>
                      </a:pPr>
                      <a:r>
                        <a:rPr lang="en-US" sz="1600">
                          <a:effectLst/>
                        </a:rPr>
                        <a:t>Number of staff trained</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dirty="0">
                          <a:effectLst/>
                        </a:rPr>
                        <a:t>36 educators and 32 employees</a:t>
                      </a:r>
                      <a:endParaRPr lang="lt-LT"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ts val="1845"/>
                        </a:lnSpc>
                        <a:spcBef>
                          <a:spcPts val="0"/>
                        </a:spcBef>
                        <a:spcAft>
                          <a:spcPts val="0"/>
                        </a:spcAft>
                        <a:buClrTx/>
                        <a:buSzTx/>
                        <a:buFontTx/>
                        <a:buNone/>
                        <a:tabLst/>
                        <a:defRPr/>
                      </a:pPr>
                      <a:r>
                        <a:rPr lang="en-US" sz="1600" dirty="0" smtClean="0">
                          <a:effectLst/>
                        </a:rPr>
                        <a:t>84</a:t>
                      </a:r>
                      <a:r>
                        <a:rPr lang="lt-LT" sz="1600" dirty="0" smtClean="0">
                          <a:effectLst/>
                        </a:rPr>
                        <a:t> </a:t>
                      </a:r>
                      <a:r>
                        <a:rPr lang="en-US" sz="1600" dirty="0" smtClean="0">
                          <a:effectLst/>
                        </a:rPr>
                        <a:t>educators and 32 employees</a:t>
                      </a:r>
                      <a:endParaRPr lang="lt-LT" sz="16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845"/>
                        </a:lnSpc>
                        <a:spcAft>
                          <a:spcPts val="0"/>
                        </a:spcAft>
                      </a:pPr>
                      <a:r>
                        <a:rPr lang="en-US" sz="1600">
                          <a:effectLst/>
                        </a:rPr>
                        <a:t>Number of students who studied the newly developed modules</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240</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193</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nSpc>
                          <a:spcPts val="1845"/>
                        </a:lnSpc>
                        <a:spcAft>
                          <a:spcPts val="0"/>
                        </a:spcAft>
                      </a:pPr>
                      <a:r>
                        <a:rPr lang="en-US" sz="1600">
                          <a:effectLst/>
                        </a:rPr>
                        <a:t>CENEAST Web site available</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a:effectLst/>
                        </a:rPr>
                        <a:t>1</a:t>
                      </a:r>
                      <a:endParaRPr lang="lt-LT"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ts val="1845"/>
                        </a:lnSpc>
                        <a:spcAft>
                          <a:spcPts val="0"/>
                        </a:spcAft>
                      </a:pPr>
                      <a:r>
                        <a:rPr lang="en-US" sz="1600" dirty="0">
                          <a:effectLst/>
                        </a:rPr>
                        <a:t>1</a:t>
                      </a:r>
                      <a:endParaRPr lang="lt-LT"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165996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3. Project </a:t>
            </a:r>
            <a:r>
              <a:rPr lang="lt-LT" sz="3200" dirty="0" err="1" smtClean="0"/>
              <a:t>content</a:t>
            </a:r>
            <a:r>
              <a:rPr lang="lt-LT" sz="3200" dirty="0" smtClean="0"/>
              <a:t> (5)</a:t>
            </a:r>
            <a:endParaRPr lang="lt-LT" sz="3200" dirty="0"/>
          </a:p>
        </p:txBody>
      </p:sp>
      <p:sp>
        <p:nvSpPr>
          <p:cNvPr id="3" name="Content Placeholder 2"/>
          <p:cNvSpPr>
            <a:spLocks noGrp="1"/>
          </p:cNvSpPr>
          <p:nvPr>
            <p:ph idx="1"/>
          </p:nvPr>
        </p:nvSpPr>
        <p:spPr/>
        <p:txBody>
          <a:bodyPr/>
          <a:lstStyle/>
          <a:p>
            <a:pPr marL="0" indent="0">
              <a:buNone/>
            </a:pPr>
            <a:r>
              <a:rPr lang="lt-LT" sz="2400" dirty="0" smtClean="0"/>
              <a:t>3.6. </a:t>
            </a:r>
            <a:r>
              <a:rPr lang="en-GB" sz="2400" dirty="0"/>
              <a:t>The level of stakeholder participation in the implementation of the CENEAST depends on the stakeholders. The stakeholders with the closest ties to the departments/faculties contribute more and in more direct ways, those with no direct ties are less involved</a:t>
            </a:r>
            <a:r>
              <a:rPr lang="en-GB" sz="2400" dirty="0" smtClean="0"/>
              <a:t>.</a:t>
            </a:r>
            <a:r>
              <a:rPr lang="lt-LT" sz="2400" dirty="0" smtClean="0"/>
              <a:t> </a:t>
            </a:r>
            <a:r>
              <a:rPr lang="lt-LT" sz="2400" dirty="0" err="1" smtClean="0"/>
              <a:t>External</a:t>
            </a:r>
            <a:r>
              <a:rPr lang="lt-LT" sz="2400" dirty="0" smtClean="0"/>
              <a:t> </a:t>
            </a:r>
            <a:r>
              <a:rPr lang="lt-LT" sz="2400" dirty="0" err="1" smtClean="0"/>
              <a:t>experts</a:t>
            </a:r>
            <a:r>
              <a:rPr lang="lt-LT" sz="2400" dirty="0" smtClean="0"/>
              <a:t> </a:t>
            </a:r>
            <a:r>
              <a:rPr lang="lt-LT" sz="2400" dirty="0" err="1" smtClean="0"/>
              <a:t>and</a:t>
            </a:r>
            <a:r>
              <a:rPr lang="lt-LT" sz="2400" dirty="0" smtClean="0"/>
              <a:t> </a:t>
            </a:r>
            <a:r>
              <a:rPr lang="lt-LT" sz="2400" dirty="0" err="1" smtClean="0"/>
              <a:t>organisations</a:t>
            </a:r>
            <a:r>
              <a:rPr lang="lt-LT" sz="2400" dirty="0" smtClean="0"/>
              <a:t> </a:t>
            </a:r>
            <a:r>
              <a:rPr lang="lt-LT" sz="2400" dirty="0" err="1" smtClean="0"/>
              <a:t>were</a:t>
            </a:r>
            <a:r>
              <a:rPr lang="lt-LT" sz="2400" dirty="0" smtClean="0"/>
              <a:t> </a:t>
            </a:r>
            <a:r>
              <a:rPr lang="lt-LT" sz="2400" dirty="0" err="1" smtClean="0"/>
              <a:t>involved</a:t>
            </a:r>
            <a:r>
              <a:rPr lang="lt-LT" sz="2400" dirty="0" smtClean="0"/>
              <a:t> </a:t>
            </a:r>
            <a:r>
              <a:rPr lang="lt-LT" sz="2400" dirty="0" err="1" smtClean="0"/>
              <a:t>in</a:t>
            </a:r>
            <a:r>
              <a:rPr lang="lt-LT" sz="2400" dirty="0" smtClean="0"/>
              <a:t> </a:t>
            </a:r>
            <a:r>
              <a:rPr lang="lt-LT" sz="2400" dirty="0" err="1" smtClean="0"/>
              <a:t>the</a:t>
            </a:r>
            <a:r>
              <a:rPr lang="lt-LT" sz="2400" dirty="0" smtClean="0"/>
              <a:t> module </a:t>
            </a:r>
            <a:r>
              <a:rPr lang="lt-LT" sz="2400" dirty="0" err="1" smtClean="0"/>
              <a:t>preparation</a:t>
            </a:r>
            <a:r>
              <a:rPr lang="lt-LT" sz="2400" dirty="0" smtClean="0"/>
              <a:t>.</a:t>
            </a:r>
          </a:p>
          <a:p>
            <a:pPr marL="0" indent="0">
              <a:buNone/>
            </a:pPr>
            <a:r>
              <a:rPr lang="lt-LT" sz="2400" dirty="0" smtClean="0"/>
              <a:t>3.7. </a:t>
            </a:r>
            <a:r>
              <a:rPr lang="lt-LT" sz="2400" dirty="0" err="1" smtClean="0"/>
              <a:t>No</a:t>
            </a:r>
            <a:r>
              <a:rPr lang="lt-LT" sz="2400" dirty="0" smtClean="0"/>
              <a:t>, </a:t>
            </a:r>
            <a:r>
              <a:rPr lang="lt-LT" sz="2400" dirty="0" err="1" smtClean="0"/>
              <a:t>there</a:t>
            </a:r>
            <a:r>
              <a:rPr lang="lt-LT" sz="2400" dirty="0" smtClean="0"/>
              <a:t> </a:t>
            </a:r>
            <a:r>
              <a:rPr lang="lt-LT" sz="2400" dirty="0" err="1" smtClean="0"/>
              <a:t>is</a:t>
            </a:r>
            <a:r>
              <a:rPr lang="lt-LT" sz="2400" dirty="0" smtClean="0"/>
              <a:t> </a:t>
            </a:r>
            <a:r>
              <a:rPr lang="lt-LT" sz="2400" dirty="0" err="1" smtClean="0"/>
              <a:t>no</a:t>
            </a:r>
            <a:r>
              <a:rPr lang="en-GB" sz="2400" dirty="0" smtClean="0"/>
              <a:t> </a:t>
            </a:r>
            <a:r>
              <a:rPr lang="en-GB" sz="2400" dirty="0"/>
              <a:t>resource schedule </a:t>
            </a:r>
            <a:r>
              <a:rPr lang="en-GB" sz="2400" dirty="0" smtClean="0"/>
              <a:t>available</a:t>
            </a:r>
            <a:r>
              <a:rPr lang="lt-LT" sz="2400" dirty="0" smtClean="0"/>
              <a:t>.</a:t>
            </a:r>
          </a:p>
          <a:p>
            <a:pPr marL="0" indent="0">
              <a:buNone/>
            </a:pPr>
            <a:r>
              <a:rPr lang="lt-LT" sz="2400" dirty="0" smtClean="0"/>
              <a:t>3.8. </a:t>
            </a:r>
            <a:r>
              <a:rPr lang="en-GB" sz="2400" dirty="0"/>
              <a:t>There were changes in the budget between budget headings not more than 10 %. These changes do not have any impact to the managing/delivering the project's activities/results.</a:t>
            </a:r>
            <a:endParaRPr lang="lt-LT"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316532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3. Project </a:t>
            </a:r>
            <a:r>
              <a:rPr lang="lt-LT" sz="3200" dirty="0" err="1" smtClean="0"/>
              <a:t>content</a:t>
            </a:r>
            <a:r>
              <a:rPr lang="lt-LT" sz="3200" dirty="0" smtClean="0"/>
              <a:t> (6)</a:t>
            </a:r>
            <a:endParaRPr lang="lt-LT" sz="3200" dirty="0"/>
          </a:p>
        </p:txBody>
      </p:sp>
      <p:sp>
        <p:nvSpPr>
          <p:cNvPr id="3" name="Content Placeholder 2"/>
          <p:cNvSpPr>
            <a:spLocks noGrp="1"/>
          </p:cNvSpPr>
          <p:nvPr>
            <p:ph idx="1"/>
          </p:nvPr>
        </p:nvSpPr>
        <p:spPr/>
        <p:txBody>
          <a:bodyPr/>
          <a:lstStyle/>
          <a:p>
            <a:pPr marL="0" indent="0">
              <a:buNone/>
            </a:pPr>
            <a:r>
              <a:rPr lang="lt-LT" sz="2400" dirty="0" smtClean="0"/>
              <a:t>3.9. </a:t>
            </a:r>
            <a:r>
              <a:rPr lang="en-GB" sz="2400" dirty="0"/>
              <a:t>There are no negative effects on the target groups</a:t>
            </a:r>
            <a:r>
              <a:rPr lang="en-GB" sz="2400" dirty="0" smtClean="0"/>
              <a:t>.</a:t>
            </a:r>
            <a:endParaRPr lang="lt-LT" sz="2400" dirty="0" smtClean="0"/>
          </a:p>
          <a:p>
            <a:pPr marL="0" indent="0">
              <a:buNone/>
            </a:pPr>
            <a:r>
              <a:rPr lang="lt-LT" sz="2400" dirty="0" smtClean="0"/>
              <a:t>3.10. </a:t>
            </a:r>
            <a:r>
              <a:rPr lang="en-GB" sz="2400" dirty="0"/>
              <a:t>All project activities were successfully implemented except some problems with the equipment purchases. All the equipment is foreseen to purchase until the end of the project and will be used for the study process</a:t>
            </a:r>
            <a:r>
              <a:rPr lang="en-GB" sz="2400" dirty="0" smtClean="0"/>
              <a:t>.</a:t>
            </a:r>
            <a:endParaRPr lang="lt-LT" sz="2400" dirty="0" smtClean="0"/>
          </a:p>
          <a:p>
            <a:pPr marL="0" indent="0">
              <a:buNone/>
            </a:pPr>
            <a:r>
              <a:rPr lang="lt-LT" sz="2400" dirty="0" smtClean="0"/>
              <a:t>3.11. </a:t>
            </a:r>
            <a:r>
              <a:rPr lang="en-GB" sz="2400" dirty="0"/>
              <a:t>Collaboration among Project participants already helped to share the experience among different institutions and furthermore, develop new and strengthen existing relations for further collaboration in education and research.</a:t>
            </a:r>
            <a:endParaRPr lang="lt-LT"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183038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smtClean="0"/>
              <a:t>Project </a:t>
            </a:r>
            <a:r>
              <a:rPr lang="lt-LT" sz="3200" dirty="0" err="1" smtClean="0"/>
              <a:t>website</a:t>
            </a:r>
            <a:endParaRPr lang="lt-LT" sz="3200" dirty="0"/>
          </a:p>
        </p:txBody>
      </p:sp>
      <p:sp>
        <p:nvSpPr>
          <p:cNvPr id="3" name="Content Placeholder 2"/>
          <p:cNvSpPr>
            <a:spLocks noGrp="1"/>
          </p:cNvSpPr>
          <p:nvPr>
            <p:ph idx="1"/>
          </p:nvPr>
        </p:nvSpPr>
        <p:spPr/>
        <p:txBody>
          <a:bodyPr/>
          <a:lstStyle/>
          <a:p>
            <a:r>
              <a:rPr lang="lt-LT" dirty="0" smtClean="0">
                <a:hlinkClick r:id="rId2"/>
              </a:rPr>
              <a:t>www.ceneast.com</a:t>
            </a:r>
            <a:endParaRPr lang="lt-LT" dirty="0" smtClean="0"/>
          </a:p>
          <a:p>
            <a:endParaRPr lang="lt-L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474" y="2314282"/>
            <a:ext cx="6452754" cy="4351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285248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smtClean="0"/>
              <a:t>Project </a:t>
            </a:r>
            <a:r>
              <a:rPr lang="lt-LT" sz="3200" dirty="0" err="1" smtClean="0"/>
              <a:t>Dropbox</a:t>
            </a:r>
            <a:endParaRPr lang="lt-LT"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9796" y="1614810"/>
            <a:ext cx="6003274" cy="5076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13691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smtClean="0"/>
              <a:t>CENEAST </a:t>
            </a:r>
            <a:r>
              <a:rPr lang="lt-LT" sz="3200" dirty="0" err="1" smtClean="0"/>
              <a:t>project</a:t>
            </a:r>
            <a:r>
              <a:rPr lang="lt-LT" sz="3200" dirty="0" smtClean="0"/>
              <a:t> (1)</a:t>
            </a:r>
            <a:endParaRPr lang="lt-LT" sz="3200" dirty="0"/>
          </a:p>
        </p:txBody>
      </p:sp>
      <p:sp>
        <p:nvSpPr>
          <p:cNvPr id="3" name="Content Placeholder 2"/>
          <p:cNvSpPr>
            <a:spLocks noGrp="1"/>
          </p:cNvSpPr>
          <p:nvPr>
            <p:ph idx="1"/>
          </p:nvPr>
        </p:nvSpPr>
        <p:spPr/>
        <p:txBody>
          <a:bodyPr/>
          <a:lstStyle/>
          <a:p>
            <a:r>
              <a:rPr lang="en-GB" sz="2000" dirty="0"/>
              <a:t>CENEAST project aims to upgrade curricula of BSc/specialists, MSc and PhD programmes with new modules on energetically and ecologically sustainable, affordable and healthy built environment in universities of Belarus, Russia and Ukraine, to transfer the Bologna practices in education, develop a virtual interuniversity networked educational system, to train staff within the PC universities and to train at least 240 students.</a:t>
            </a:r>
            <a:endParaRPr lang="lt-LT" sz="2000" dirty="0"/>
          </a:p>
          <a:p>
            <a:r>
              <a:rPr lang="en-GB" sz="2000" dirty="0"/>
              <a:t>Following activities were implemented in order to achieve the wider and specific objectives of the project:</a:t>
            </a:r>
            <a:endParaRPr lang="lt-LT" sz="2000" dirty="0"/>
          </a:p>
          <a:p>
            <a:pPr lvl="1"/>
            <a:r>
              <a:rPr lang="en-GB" sz="1600" dirty="0"/>
              <a:t>WP1. Management;</a:t>
            </a:r>
            <a:endParaRPr lang="lt-LT" sz="1600" dirty="0"/>
          </a:p>
          <a:p>
            <a:pPr lvl="1"/>
            <a:r>
              <a:rPr lang="en-GB" sz="1600" dirty="0"/>
              <a:t>WP2. Upgrading of BSc, MSc and PhD degree programmes;</a:t>
            </a:r>
            <a:endParaRPr lang="lt-LT" sz="1600" dirty="0"/>
          </a:p>
          <a:p>
            <a:pPr lvl="1"/>
            <a:r>
              <a:rPr lang="en-GB" sz="1600" dirty="0"/>
              <a:t>WP3. Development and Exploitation of the Virtual Interuniversity Networked Educational Centre;</a:t>
            </a:r>
            <a:endParaRPr lang="lt-LT" sz="1600" dirty="0"/>
          </a:p>
          <a:p>
            <a:pPr lvl="1"/>
            <a:r>
              <a:rPr lang="en-GB" sz="1600" dirty="0"/>
              <a:t>WP4. Monitoring and Reporting of Results;</a:t>
            </a:r>
            <a:endParaRPr lang="lt-LT" sz="1600" dirty="0"/>
          </a:p>
          <a:p>
            <a:pPr lvl="1"/>
            <a:r>
              <a:rPr lang="en-GB" sz="1600" dirty="0"/>
              <a:t>WP5. Dissemination.</a:t>
            </a:r>
            <a:endParaRPr lang="lt-LT"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55064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Project deliverables</a:t>
            </a:r>
            <a:endParaRPr lang="lt-LT" sz="3200" dirty="0"/>
          </a:p>
        </p:txBody>
      </p:sp>
      <p:sp>
        <p:nvSpPr>
          <p:cNvPr id="3" name="Content Placeholder 2"/>
          <p:cNvSpPr>
            <a:spLocks noGrp="1"/>
          </p:cNvSpPr>
          <p:nvPr>
            <p:ph idx="1"/>
          </p:nvPr>
        </p:nvSpPr>
        <p:spPr/>
        <p:txBody>
          <a:bodyPr/>
          <a:lstStyle/>
          <a:p>
            <a:r>
              <a:rPr lang="en-US" sz="1600" dirty="0"/>
              <a:t>D1.1. Development of communication infrastructure</a:t>
            </a:r>
          </a:p>
          <a:p>
            <a:r>
              <a:rPr lang="en-US" sz="1600" dirty="0" smtClean="0"/>
              <a:t>D1.2</a:t>
            </a:r>
            <a:r>
              <a:rPr lang="en-US" sz="1600" dirty="0"/>
              <a:t>. Continual management and </a:t>
            </a:r>
            <a:r>
              <a:rPr lang="en-US" sz="1600" dirty="0" smtClean="0"/>
              <a:t>reporting</a:t>
            </a:r>
            <a:endParaRPr lang="lt-LT" sz="1600" dirty="0" smtClean="0"/>
          </a:p>
          <a:p>
            <a:r>
              <a:rPr lang="en-US" sz="1600" dirty="0"/>
              <a:t>D2.1. The framework report for the common curricular</a:t>
            </a:r>
          </a:p>
          <a:p>
            <a:r>
              <a:rPr lang="en-US" sz="1600" dirty="0" smtClean="0"/>
              <a:t>D2.2</a:t>
            </a:r>
            <a:r>
              <a:rPr lang="en-US" sz="1600" dirty="0"/>
              <a:t>. Report on common grounds for teaching and learning</a:t>
            </a:r>
          </a:p>
          <a:p>
            <a:r>
              <a:rPr lang="en-US" sz="1600" dirty="0" smtClean="0"/>
              <a:t>D2.3</a:t>
            </a:r>
            <a:r>
              <a:rPr lang="en-US" sz="1600" dirty="0"/>
              <a:t>. Module specifications and teaching materials</a:t>
            </a:r>
          </a:p>
          <a:p>
            <a:r>
              <a:rPr lang="en-US" sz="1600" dirty="0"/>
              <a:t>D3.1. Development of e-interuniversity networked system</a:t>
            </a:r>
          </a:p>
          <a:p>
            <a:r>
              <a:rPr lang="en-US" sz="1600" dirty="0" smtClean="0"/>
              <a:t>D3.2</a:t>
            </a:r>
            <a:r>
              <a:rPr lang="en-US" sz="1600" dirty="0"/>
              <a:t>. Development of the virtual research environment</a:t>
            </a:r>
          </a:p>
          <a:p>
            <a:r>
              <a:rPr lang="en-US" sz="1600" dirty="0" smtClean="0"/>
              <a:t>D3.3</a:t>
            </a:r>
            <a:r>
              <a:rPr lang="en-US" sz="1600" dirty="0"/>
              <a:t>. Training, lecturing and guest visits</a:t>
            </a:r>
          </a:p>
          <a:p>
            <a:r>
              <a:rPr lang="en-US" sz="1600" dirty="0" smtClean="0"/>
              <a:t>D3.4</a:t>
            </a:r>
            <a:r>
              <a:rPr lang="en-US" sz="1600" dirty="0"/>
              <a:t>. Training of students</a:t>
            </a:r>
          </a:p>
          <a:p>
            <a:r>
              <a:rPr lang="en-US" sz="1600" dirty="0"/>
              <a:t>D4.1. Report on internal CENEAST monitoring results</a:t>
            </a:r>
          </a:p>
          <a:p>
            <a:r>
              <a:rPr lang="en-US" sz="1600" dirty="0" smtClean="0"/>
              <a:t>D4.2</a:t>
            </a:r>
            <a:r>
              <a:rPr lang="en-US" sz="1600" dirty="0"/>
              <a:t>. Report on external CENEAST monitoring results</a:t>
            </a:r>
          </a:p>
          <a:p>
            <a:r>
              <a:rPr lang="en-US" sz="1600" dirty="0" smtClean="0"/>
              <a:t>D4.3</a:t>
            </a:r>
            <a:r>
              <a:rPr lang="en-US" sz="1600" dirty="0"/>
              <a:t>. Analyses and recommendations</a:t>
            </a:r>
          </a:p>
          <a:p>
            <a:r>
              <a:rPr lang="en-US" sz="1600" dirty="0"/>
              <a:t>D5.1. Dissemination through branch organizations</a:t>
            </a:r>
          </a:p>
          <a:p>
            <a:r>
              <a:rPr lang="en-US" sz="1600" dirty="0" smtClean="0"/>
              <a:t>D5.2</a:t>
            </a:r>
            <a:r>
              <a:rPr lang="en-US" sz="1600" dirty="0"/>
              <a:t>. Dissemination through international conferences</a:t>
            </a:r>
          </a:p>
          <a:p>
            <a:r>
              <a:rPr lang="en-US" sz="1600" dirty="0" smtClean="0"/>
              <a:t>D5.3</a:t>
            </a:r>
            <a:r>
              <a:rPr lang="en-US" sz="1600" dirty="0"/>
              <a:t>. Dissemination through websites</a:t>
            </a:r>
          </a:p>
          <a:p>
            <a:r>
              <a:rPr lang="en-US" sz="1600" dirty="0" smtClean="0"/>
              <a:t>D5.4</a:t>
            </a:r>
            <a:r>
              <a:rPr lang="en-US" sz="1600" dirty="0"/>
              <a:t>. Printed dissemination </a:t>
            </a:r>
            <a:r>
              <a:rPr lang="en-US" sz="1600" dirty="0" smtClean="0"/>
              <a:t>material</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36450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framework report for the common curricular</a:t>
            </a:r>
            <a:endParaRPr lang="lt-LT" sz="3200" dirty="0"/>
          </a:p>
        </p:txBody>
      </p:sp>
      <p:sp>
        <p:nvSpPr>
          <p:cNvPr id="5" name="Content Placeholder 4"/>
          <p:cNvSpPr>
            <a:spLocks noGrp="1"/>
          </p:cNvSpPr>
          <p:nvPr>
            <p:ph idx="1"/>
          </p:nvPr>
        </p:nvSpPr>
        <p:spPr/>
        <p:txBody>
          <a:bodyPr/>
          <a:lstStyle/>
          <a:p>
            <a:r>
              <a:rPr lang="lt-LT" dirty="0" err="1" smtClean="0"/>
              <a:t>Prepared</a:t>
            </a:r>
            <a:r>
              <a:rPr lang="lt-LT" dirty="0" smtClean="0"/>
              <a:t> </a:t>
            </a:r>
            <a:r>
              <a:rPr lang="lt-LT" dirty="0" err="1" smtClean="0"/>
              <a:t>by</a:t>
            </a:r>
            <a:r>
              <a:rPr lang="lt-LT" dirty="0" smtClean="0"/>
              <a:t> </a:t>
            </a:r>
            <a:r>
              <a:rPr lang="lt-LT" dirty="0" err="1" smtClean="0"/>
              <a:t>each</a:t>
            </a:r>
            <a:r>
              <a:rPr lang="lt-LT" dirty="0" smtClean="0"/>
              <a:t> </a:t>
            </a:r>
            <a:r>
              <a:rPr lang="lt-LT" dirty="0" err="1" smtClean="0"/>
              <a:t>partner</a:t>
            </a:r>
            <a:r>
              <a:rPr lang="lt-LT" dirty="0" smtClean="0"/>
              <a:t> </a:t>
            </a:r>
            <a:r>
              <a:rPr lang="lt-LT" dirty="0" err="1" smtClean="0"/>
              <a:t>university</a:t>
            </a:r>
            <a:r>
              <a:rPr lang="lt-LT" dirty="0" smtClean="0"/>
              <a:t> </a:t>
            </a:r>
            <a:r>
              <a:rPr lang="lt-LT" dirty="0" err="1" smtClean="0"/>
              <a:t>in</a:t>
            </a:r>
            <a:r>
              <a:rPr lang="lt-LT" dirty="0" smtClean="0"/>
              <a:t> English </a:t>
            </a:r>
            <a:r>
              <a:rPr lang="lt-LT" dirty="0" err="1" smtClean="0"/>
              <a:t>or</a:t>
            </a:r>
            <a:r>
              <a:rPr lang="lt-LT" dirty="0" smtClean="0"/>
              <a:t> </a:t>
            </a:r>
            <a:r>
              <a:rPr lang="lt-LT" dirty="0" err="1" smtClean="0"/>
              <a:t>Russian</a:t>
            </a:r>
            <a:r>
              <a:rPr lang="lt-LT" dirty="0" smtClean="0"/>
              <a:t>, </a:t>
            </a:r>
            <a:r>
              <a:rPr lang="lt-LT" dirty="0" err="1" smtClean="0"/>
              <a:t>analysing</a:t>
            </a:r>
            <a:r>
              <a:rPr lang="lt-LT" dirty="0" smtClean="0"/>
              <a:t> </a:t>
            </a:r>
            <a:r>
              <a:rPr lang="lt-LT" dirty="0" err="1" smtClean="0"/>
              <a:t>separate</a:t>
            </a:r>
            <a:r>
              <a:rPr lang="lt-LT" dirty="0" smtClean="0"/>
              <a:t> </a:t>
            </a:r>
            <a:r>
              <a:rPr lang="lt-LT" dirty="0" err="1" smtClean="0"/>
              <a:t>countries</a:t>
            </a:r>
            <a:r>
              <a:rPr lang="lt-LT" dirty="0" smtClean="0"/>
              <a:t>. </a:t>
            </a:r>
            <a:r>
              <a:rPr lang="lt-LT" dirty="0" err="1" smtClean="0"/>
              <a:t>Saved</a:t>
            </a:r>
            <a:r>
              <a:rPr lang="lt-LT" dirty="0" smtClean="0"/>
              <a:t> </a:t>
            </a:r>
            <a:r>
              <a:rPr lang="lt-LT" dirty="0" err="1" smtClean="0"/>
              <a:t>in</a:t>
            </a:r>
            <a:r>
              <a:rPr lang="lt-LT" dirty="0" smtClean="0"/>
              <a:t> </a:t>
            </a:r>
            <a:r>
              <a:rPr lang="lt-LT" dirty="0" err="1" smtClean="0"/>
              <a:t>the</a:t>
            </a:r>
            <a:r>
              <a:rPr lang="lt-LT" dirty="0" smtClean="0"/>
              <a:t> </a:t>
            </a:r>
            <a:r>
              <a:rPr lang="lt-LT" dirty="0" err="1" smtClean="0"/>
              <a:t>project</a:t>
            </a:r>
            <a:r>
              <a:rPr lang="lt-LT" dirty="0" smtClean="0"/>
              <a:t> </a:t>
            </a:r>
            <a:r>
              <a:rPr lang="lt-LT" dirty="0" err="1" smtClean="0"/>
              <a:t>Dropbox</a:t>
            </a:r>
            <a:r>
              <a:rPr lang="lt-LT" dirty="0" smtClean="0"/>
              <a:t>.</a:t>
            </a:r>
            <a:endParaRPr lang="lt-L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712" y="3077628"/>
            <a:ext cx="5179590" cy="3600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3729479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Report on common grounds for teaching and learning</a:t>
            </a:r>
            <a:endParaRPr lang="lt-LT" sz="3200" dirty="0"/>
          </a:p>
        </p:txBody>
      </p:sp>
      <p:sp>
        <p:nvSpPr>
          <p:cNvPr id="3" name="Content Placeholder 2"/>
          <p:cNvSpPr>
            <a:spLocks noGrp="1"/>
          </p:cNvSpPr>
          <p:nvPr>
            <p:ph idx="1"/>
          </p:nvPr>
        </p:nvSpPr>
        <p:spPr/>
        <p:txBody>
          <a:bodyPr/>
          <a:lstStyle/>
          <a:p>
            <a:r>
              <a:rPr lang="en-US" dirty="0"/>
              <a:t>Prepared by each partner university in English or Russian, </a:t>
            </a:r>
            <a:r>
              <a:rPr lang="en-US" dirty="0" err="1"/>
              <a:t>analysing</a:t>
            </a:r>
            <a:r>
              <a:rPr lang="en-US" dirty="0"/>
              <a:t> separate countries. Saved in the project Dropbox</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2" y="3254699"/>
            <a:ext cx="5085136" cy="360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3542825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Module specifications and teaching </a:t>
            </a:r>
            <a:r>
              <a:rPr lang="en-US" sz="3200" dirty="0" smtClean="0"/>
              <a:t>materials</a:t>
            </a:r>
            <a:r>
              <a:rPr lang="lt-LT" sz="3200" dirty="0" smtClean="0"/>
              <a:t> (1)</a:t>
            </a:r>
            <a:endParaRPr lang="lt-LT" sz="3200" dirty="0"/>
          </a:p>
        </p:txBody>
      </p:sp>
      <p:sp>
        <p:nvSpPr>
          <p:cNvPr id="3" name="Content Placeholder 2"/>
          <p:cNvSpPr>
            <a:spLocks noGrp="1"/>
          </p:cNvSpPr>
          <p:nvPr>
            <p:ph idx="1"/>
          </p:nvPr>
        </p:nvSpPr>
        <p:spPr/>
        <p:txBody>
          <a:bodyPr/>
          <a:lstStyle/>
          <a:p>
            <a:pPr marL="0" indent="0">
              <a:buNone/>
            </a:pPr>
            <a:r>
              <a:rPr lang="lt-LT" dirty="0" err="1"/>
              <a:t>Confirmed</a:t>
            </a:r>
            <a:r>
              <a:rPr lang="lt-LT" dirty="0"/>
              <a:t> </a:t>
            </a:r>
            <a:r>
              <a:rPr lang="lt-LT" dirty="0" err="1"/>
              <a:t>BSc</a:t>
            </a:r>
            <a:r>
              <a:rPr lang="lt-LT" dirty="0"/>
              <a:t> modules</a:t>
            </a:r>
          </a:p>
          <a:p>
            <a:r>
              <a:rPr lang="lt-LT" sz="2000" dirty="0" err="1" smtClean="0"/>
              <a:t>Renewable</a:t>
            </a:r>
            <a:r>
              <a:rPr lang="lt-LT" sz="2000" dirty="0" smtClean="0"/>
              <a:t> </a:t>
            </a:r>
            <a:r>
              <a:rPr lang="lt-LT" sz="2000" dirty="0" err="1"/>
              <a:t>Energy</a:t>
            </a:r>
            <a:r>
              <a:rPr lang="lt-LT" sz="2000" dirty="0"/>
              <a:t>, </a:t>
            </a:r>
            <a:r>
              <a:rPr lang="lt-LT" sz="2000" dirty="0" err="1"/>
              <a:t>responsible</a:t>
            </a:r>
            <a:r>
              <a:rPr lang="lt-LT" sz="2000" dirty="0"/>
              <a:t> </a:t>
            </a:r>
            <a:r>
              <a:rPr lang="lt-LT" sz="2000" dirty="0" err="1"/>
              <a:t>university</a:t>
            </a:r>
            <a:r>
              <a:rPr lang="lt-LT" sz="2000" dirty="0"/>
              <a:t>: KSTU </a:t>
            </a:r>
            <a:r>
              <a:rPr lang="lt-LT" sz="2000" dirty="0" err="1"/>
              <a:t>with</a:t>
            </a:r>
            <a:r>
              <a:rPr lang="lt-LT" sz="2000" dirty="0"/>
              <a:t> NTUU "KPI</a:t>
            </a:r>
            <a:r>
              <a:rPr lang="lt-LT" sz="2000" dirty="0" smtClean="0"/>
              <a:t>"</a:t>
            </a:r>
            <a:endParaRPr lang="lt-LT" sz="2000" dirty="0"/>
          </a:p>
          <a:p>
            <a:r>
              <a:rPr lang="lt-LT" sz="2000" dirty="0" err="1"/>
              <a:t>Energy</a:t>
            </a:r>
            <a:r>
              <a:rPr lang="lt-LT" sz="2000" dirty="0"/>
              <a:t> </a:t>
            </a:r>
            <a:r>
              <a:rPr lang="lt-LT" sz="2000" dirty="0" err="1"/>
              <a:t>Efficiency</a:t>
            </a:r>
            <a:r>
              <a:rPr lang="lt-LT" sz="2000" dirty="0"/>
              <a:t> </a:t>
            </a:r>
            <a:r>
              <a:rPr lang="lt-LT" sz="2000" dirty="0" err="1"/>
              <a:t>in</a:t>
            </a:r>
            <a:r>
              <a:rPr lang="lt-LT" sz="2000" dirty="0"/>
              <a:t> </a:t>
            </a:r>
            <a:r>
              <a:rPr lang="lt-LT" sz="2000" dirty="0" err="1"/>
              <a:t>Engineering</a:t>
            </a:r>
            <a:r>
              <a:rPr lang="lt-LT" sz="2000" dirty="0"/>
              <a:t> </a:t>
            </a:r>
            <a:r>
              <a:rPr lang="lt-LT" sz="2000" dirty="0" err="1"/>
              <a:t>Systems</a:t>
            </a:r>
            <a:r>
              <a:rPr lang="lt-LT" sz="2000" dirty="0"/>
              <a:t>, </a:t>
            </a:r>
            <a:r>
              <a:rPr lang="lt-LT" sz="2000" dirty="0" err="1"/>
              <a:t>responsible</a:t>
            </a:r>
            <a:r>
              <a:rPr lang="lt-LT" sz="2000" dirty="0"/>
              <a:t> </a:t>
            </a:r>
            <a:r>
              <a:rPr lang="lt-LT" sz="2000" dirty="0" err="1"/>
              <a:t>university</a:t>
            </a:r>
            <a:r>
              <a:rPr lang="lt-LT" sz="2000" dirty="0"/>
              <a:t>: KSTU </a:t>
            </a:r>
            <a:r>
              <a:rPr lang="lt-LT" sz="2000" dirty="0" err="1"/>
              <a:t>with</a:t>
            </a:r>
            <a:r>
              <a:rPr lang="lt-LT" sz="2000" dirty="0"/>
              <a:t> NTUU "KPI</a:t>
            </a:r>
            <a:r>
              <a:rPr lang="lt-LT" sz="2000" dirty="0" smtClean="0"/>
              <a:t>"</a:t>
            </a:r>
            <a:endParaRPr lang="lt-LT" sz="2000" dirty="0"/>
          </a:p>
          <a:p>
            <a:r>
              <a:rPr lang="lt-LT" sz="2000" dirty="0" err="1"/>
              <a:t>Energy</a:t>
            </a:r>
            <a:r>
              <a:rPr lang="lt-LT" sz="2000" dirty="0"/>
              <a:t> </a:t>
            </a:r>
            <a:r>
              <a:rPr lang="lt-LT" sz="2000" dirty="0" err="1"/>
              <a:t>Audit</a:t>
            </a:r>
            <a:r>
              <a:rPr lang="lt-LT" sz="2000" dirty="0"/>
              <a:t>, </a:t>
            </a:r>
            <a:r>
              <a:rPr lang="lt-LT" sz="2000" dirty="0" err="1"/>
              <a:t>responsible</a:t>
            </a:r>
            <a:r>
              <a:rPr lang="lt-LT" sz="2000" dirty="0"/>
              <a:t> </a:t>
            </a:r>
            <a:r>
              <a:rPr lang="lt-LT" sz="2000" dirty="0" err="1"/>
              <a:t>university</a:t>
            </a:r>
            <a:r>
              <a:rPr lang="lt-LT" sz="2000" dirty="0"/>
              <a:t>: NTUU "KPI" </a:t>
            </a:r>
            <a:r>
              <a:rPr lang="lt-LT" sz="2000" dirty="0" err="1"/>
              <a:t>with</a:t>
            </a:r>
            <a:r>
              <a:rPr lang="lt-LT" sz="2000" dirty="0"/>
              <a:t> </a:t>
            </a:r>
            <a:r>
              <a:rPr lang="lt-LT" sz="2000" dirty="0" smtClean="0"/>
              <a:t>MGSU</a:t>
            </a:r>
            <a:endParaRPr lang="lt-LT" sz="2000" dirty="0"/>
          </a:p>
          <a:p>
            <a:r>
              <a:rPr lang="lt-LT" sz="2000" dirty="0" err="1"/>
              <a:t>Construction</a:t>
            </a:r>
            <a:r>
              <a:rPr lang="lt-LT" sz="2000" dirty="0"/>
              <a:t> </a:t>
            </a:r>
            <a:r>
              <a:rPr lang="lt-LT" sz="2000" dirty="0" err="1"/>
              <a:t>Materials</a:t>
            </a:r>
            <a:r>
              <a:rPr lang="lt-LT" sz="2000" dirty="0"/>
              <a:t> </a:t>
            </a:r>
            <a:r>
              <a:rPr lang="lt-LT" sz="2000" dirty="0" err="1"/>
              <a:t>for</a:t>
            </a:r>
            <a:r>
              <a:rPr lang="lt-LT" sz="2000" dirty="0"/>
              <a:t> </a:t>
            </a:r>
            <a:r>
              <a:rPr lang="lt-LT" sz="2000" dirty="0" err="1"/>
              <a:t>Sustainable</a:t>
            </a:r>
            <a:r>
              <a:rPr lang="lt-LT" sz="2000" dirty="0"/>
              <a:t> </a:t>
            </a:r>
            <a:r>
              <a:rPr lang="lt-LT" sz="2000" dirty="0" err="1"/>
              <a:t>Built</a:t>
            </a:r>
            <a:r>
              <a:rPr lang="lt-LT" sz="2000" dirty="0"/>
              <a:t> </a:t>
            </a:r>
            <a:r>
              <a:rPr lang="lt-LT" sz="2000" dirty="0" err="1"/>
              <a:t>Environment</a:t>
            </a:r>
            <a:r>
              <a:rPr lang="lt-LT" sz="2000" dirty="0"/>
              <a:t>, </a:t>
            </a:r>
            <a:r>
              <a:rPr lang="lt-LT" sz="2000" dirty="0" err="1"/>
              <a:t>responsible</a:t>
            </a:r>
            <a:r>
              <a:rPr lang="lt-LT" sz="2000" dirty="0"/>
              <a:t> </a:t>
            </a:r>
            <a:r>
              <a:rPr lang="lt-LT" sz="2000" dirty="0" err="1"/>
              <a:t>university</a:t>
            </a:r>
            <a:r>
              <a:rPr lang="lt-LT" sz="2000" dirty="0"/>
              <a:t>: </a:t>
            </a:r>
            <a:r>
              <a:rPr lang="lt-LT" sz="2000" dirty="0" smtClean="0"/>
              <a:t>YKSUG</a:t>
            </a:r>
            <a:endParaRPr lang="lt-LT" sz="2000" dirty="0"/>
          </a:p>
          <a:p>
            <a:r>
              <a:rPr lang="lt-LT" sz="2000" dirty="0" err="1"/>
              <a:t>Sustainable</a:t>
            </a:r>
            <a:r>
              <a:rPr lang="lt-LT" sz="2000" dirty="0"/>
              <a:t> Urban Design, </a:t>
            </a:r>
            <a:r>
              <a:rPr lang="lt-LT" sz="2000" dirty="0" err="1"/>
              <a:t>responsible</a:t>
            </a:r>
            <a:r>
              <a:rPr lang="lt-LT" sz="2000" dirty="0"/>
              <a:t> </a:t>
            </a:r>
            <a:r>
              <a:rPr lang="lt-LT" sz="2000" dirty="0" err="1"/>
              <a:t>university</a:t>
            </a:r>
            <a:r>
              <a:rPr lang="lt-LT" sz="2000" dirty="0"/>
              <a:t>: </a:t>
            </a:r>
            <a:r>
              <a:rPr lang="lt-LT" sz="2000" dirty="0" smtClean="0"/>
              <a:t>MGSU</a:t>
            </a:r>
            <a:endParaRPr lang="lt-LT" sz="2000" dirty="0"/>
          </a:p>
          <a:p>
            <a:r>
              <a:rPr lang="lt-LT" sz="2000" dirty="0" err="1"/>
              <a:t>Green</a:t>
            </a:r>
            <a:r>
              <a:rPr lang="lt-LT" sz="2000" dirty="0"/>
              <a:t> </a:t>
            </a:r>
            <a:r>
              <a:rPr lang="lt-LT" sz="2000" dirty="0" err="1"/>
              <a:t>Built</a:t>
            </a:r>
            <a:r>
              <a:rPr lang="lt-LT" sz="2000" dirty="0"/>
              <a:t> </a:t>
            </a:r>
            <a:r>
              <a:rPr lang="lt-LT" sz="2000" dirty="0" err="1"/>
              <a:t>Environment</a:t>
            </a:r>
            <a:r>
              <a:rPr lang="lt-LT" sz="2000" dirty="0"/>
              <a:t>, </a:t>
            </a:r>
            <a:r>
              <a:rPr lang="lt-LT" sz="2000" dirty="0" err="1"/>
              <a:t>responsible</a:t>
            </a:r>
            <a:r>
              <a:rPr lang="lt-LT" sz="2000" dirty="0"/>
              <a:t> </a:t>
            </a:r>
            <a:r>
              <a:rPr lang="lt-LT" sz="2000" dirty="0" err="1"/>
              <a:t>university</a:t>
            </a:r>
            <a:r>
              <a:rPr lang="lt-LT" sz="2000" dirty="0"/>
              <a:t>: </a:t>
            </a:r>
            <a:r>
              <a:rPr lang="lt-LT" sz="2000" dirty="0" smtClean="0"/>
              <a:t>MGSU</a:t>
            </a:r>
            <a:endParaRPr lang="lt-LT" sz="2000" dirty="0"/>
          </a:p>
          <a:p>
            <a:r>
              <a:rPr lang="lt-LT" sz="2000" dirty="0" err="1"/>
              <a:t>Advanced</a:t>
            </a:r>
            <a:r>
              <a:rPr lang="lt-LT" sz="2000" dirty="0"/>
              <a:t> </a:t>
            </a:r>
            <a:r>
              <a:rPr lang="lt-LT" sz="2000" dirty="0" err="1"/>
              <a:t>construction</a:t>
            </a:r>
            <a:r>
              <a:rPr lang="lt-LT" sz="2000" dirty="0"/>
              <a:t> </a:t>
            </a:r>
            <a:r>
              <a:rPr lang="lt-LT" sz="2000" dirty="0" err="1"/>
              <a:t>technologies</a:t>
            </a:r>
            <a:r>
              <a:rPr lang="lt-LT" sz="2000" dirty="0"/>
              <a:t> </a:t>
            </a:r>
            <a:r>
              <a:rPr lang="lt-LT" sz="2000" dirty="0" err="1"/>
              <a:t>for</a:t>
            </a:r>
            <a:r>
              <a:rPr lang="lt-LT" sz="2000" dirty="0"/>
              <a:t> </a:t>
            </a:r>
            <a:r>
              <a:rPr lang="lt-LT" sz="2000" dirty="0" err="1"/>
              <a:t>energy</a:t>
            </a:r>
            <a:r>
              <a:rPr lang="lt-LT" sz="2000" dirty="0"/>
              <a:t> </a:t>
            </a:r>
            <a:r>
              <a:rPr lang="lt-LT" sz="2000" dirty="0" err="1"/>
              <a:t>efficient</a:t>
            </a:r>
            <a:r>
              <a:rPr lang="lt-LT" sz="2000" dirty="0"/>
              <a:t> </a:t>
            </a:r>
            <a:r>
              <a:rPr lang="lt-LT" sz="2000" dirty="0" err="1"/>
              <a:t>buildings</a:t>
            </a:r>
            <a:r>
              <a:rPr lang="lt-LT" sz="2000" dirty="0"/>
              <a:t>, </a:t>
            </a:r>
            <a:r>
              <a:rPr lang="lt-LT" sz="2000" dirty="0" err="1"/>
              <a:t>responsible</a:t>
            </a:r>
            <a:r>
              <a:rPr lang="lt-LT" sz="2000" dirty="0"/>
              <a:t> </a:t>
            </a:r>
            <a:r>
              <a:rPr lang="lt-LT" sz="2000" dirty="0" err="1"/>
              <a:t>university</a:t>
            </a:r>
            <a:r>
              <a:rPr lang="lt-LT" sz="2000" dirty="0"/>
              <a:t>: </a:t>
            </a:r>
            <a:r>
              <a:rPr lang="lt-LT" sz="2000" dirty="0" err="1" smtClean="0"/>
              <a:t>SPbSPU</a:t>
            </a:r>
            <a:endParaRPr lang="lt-LT" sz="2000" dirty="0"/>
          </a:p>
          <a:p>
            <a:r>
              <a:rPr lang="lt-LT" sz="2000" dirty="0"/>
              <a:t>Project </a:t>
            </a:r>
            <a:r>
              <a:rPr lang="lt-LT" sz="2000" dirty="0" err="1"/>
              <a:t>management</a:t>
            </a:r>
            <a:r>
              <a:rPr lang="lt-LT" sz="2000" dirty="0"/>
              <a:t> </a:t>
            </a:r>
            <a:r>
              <a:rPr lang="lt-LT" sz="2000" dirty="0" err="1"/>
              <a:t>in</a:t>
            </a:r>
            <a:r>
              <a:rPr lang="lt-LT" sz="2000" dirty="0"/>
              <a:t> </a:t>
            </a:r>
            <a:r>
              <a:rPr lang="lt-LT" sz="2000" dirty="0" err="1"/>
              <a:t>construction</a:t>
            </a:r>
            <a:r>
              <a:rPr lang="lt-LT" sz="2000" dirty="0"/>
              <a:t> </a:t>
            </a:r>
            <a:r>
              <a:rPr lang="lt-LT" sz="2000" dirty="0" err="1"/>
              <a:t>and</a:t>
            </a:r>
            <a:r>
              <a:rPr lang="lt-LT" sz="2000" dirty="0"/>
              <a:t> </a:t>
            </a:r>
            <a:r>
              <a:rPr lang="lt-LT" sz="2000" dirty="0" err="1"/>
              <a:t>construction</a:t>
            </a:r>
            <a:r>
              <a:rPr lang="lt-LT" sz="2000" dirty="0"/>
              <a:t> </a:t>
            </a:r>
            <a:r>
              <a:rPr lang="lt-LT" sz="2000" dirty="0" err="1"/>
              <a:t>site</a:t>
            </a:r>
            <a:r>
              <a:rPr lang="lt-LT" sz="2000" dirty="0"/>
              <a:t> </a:t>
            </a:r>
            <a:r>
              <a:rPr lang="lt-LT" sz="2000" dirty="0" err="1"/>
              <a:t>management</a:t>
            </a:r>
            <a:r>
              <a:rPr lang="lt-LT" sz="2000" dirty="0"/>
              <a:t>, </a:t>
            </a:r>
            <a:r>
              <a:rPr lang="lt-LT" sz="2000" dirty="0" err="1"/>
              <a:t>responsible</a:t>
            </a:r>
            <a:r>
              <a:rPr lang="lt-LT" sz="2000" dirty="0"/>
              <a:t> </a:t>
            </a:r>
            <a:r>
              <a:rPr lang="lt-LT" sz="2000" dirty="0" err="1"/>
              <a:t>university</a:t>
            </a:r>
            <a:r>
              <a:rPr lang="lt-LT" sz="2000" dirty="0"/>
              <a:t>: </a:t>
            </a:r>
            <a:r>
              <a:rPr lang="lt-LT" sz="2000" dirty="0" err="1" smtClean="0"/>
              <a:t>SPbSPU</a:t>
            </a:r>
            <a:endParaRPr lang="lt-LT" sz="2000" dirty="0"/>
          </a:p>
          <a:p>
            <a:endParaRPr lang="lt-LT"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1483453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Module specifications and teaching materials</a:t>
            </a:r>
            <a:r>
              <a:rPr lang="lt-LT" sz="3200" dirty="0"/>
              <a:t> </a:t>
            </a:r>
            <a:r>
              <a:rPr lang="lt-LT" sz="3200" dirty="0" smtClean="0"/>
              <a:t>(2)</a:t>
            </a:r>
            <a:endParaRPr lang="lt-LT" sz="3200" dirty="0"/>
          </a:p>
        </p:txBody>
      </p:sp>
      <p:sp>
        <p:nvSpPr>
          <p:cNvPr id="3" name="Content Placeholder 2"/>
          <p:cNvSpPr>
            <a:spLocks noGrp="1"/>
          </p:cNvSpPr>
          <p:nvPr>
            <p:ph idx="1"/>
          </p:nvPr>
        </p:nvSpPr>
        <p:spPr/>
        <p:txBody>
          <a:bodyPr/>
          <a:lstStyle/>
          <a:p>
            <a:pPr marL="0" indent="0">
              <a:buNone/>
            </a:pPr>
            <a:r>
              <a:rPr lang="lt-LT" dirty="0" err="1"/>
              <a:t>Confirmed</a:t>
            </a:r>
            <a:r>
              <a:rPr lang="lt-LT" dirty="0"/>
              <a:t> </a:t>
            </a:r>
            <a:r>
              <a:rPr lang="lt-LT" dirty="0" err="1"/>
              <a:t>MSc</a:t>
            </a:r>
            <a:r>
              <a:rPr lang="lt-LT" dirty="0"/>
              <a:t> modules</a:t>
            </a:r>
          </a:p>
          <a:p>
            <a:r>
              <a:rPr lang="lt-LT" sz="2000" dirty="0" err="1" smtClean="0"/>
              <a:t>Environmentally</a:t>
            </a:r>
            <a:r>
              <a:rPr lang="lt-LT" sz="2000" dirty="0" smtClean="0"/>
              <a:t> </a:t>
            </a:r>
            <a:r>
              <a:rPr lang="lt-LT" sz="2000" dirty="0" err="1"/>
              <a:t>sustainable</a:t>
            </a:r>
            <a:r>
              <a:rPr lang="lt-LT" sz="2000" dirty="0"/>
              <a:t> </a:t>
            </a:r>
            <a:r>
              <a:rPr lang="lt-LT" sz="2000" dirty="0" err="1"/>
              <a:t>cities</a:t>
            </a:r>
            <a:r>
              <a:rPr lang="lt-LT" sz="2000" dirty="0"/>
              <a:t> </a:t>
            </a:r>
            <a:r>
              <a:rPr lang="lt-LT" sz="2000" dirty="0" err="1"/>
              <a:t>development</a:t>
            </a:r>
            <a:r>
              <a:rPr lang="lt-LT" sz="2000" dirty="0"/>
              <a:t>, </a:t>
            </a:r>
            <a:r>
              <a:rPr lang="lt-LT" sz="2000" dirty="0" err="1"/>
              <a:t>responsible</a:t>
            </a:r>
            <a:r>
              <a:rPr lang="lt-LT" sz="2000" dirty="0"/>
              <a:t> </a:t>
            </a:r>
            <a:r>
              <a:rPr lang="lt-LT" sz="2000" dirty="0" err="1"/>
              <a:t>university</a:t>
            </a:r>
            <a:r>
              <a:rPr lang="lt-LT" sz="2000" dirty="0"/>
              <a:t>: NTU "</a:t>
            </a:r>
            <a:r>
              <a:rPr lang="lt-LT" sz="2000" dirty="0" err="1"/>
              <a:t>KhPI</a:t>
            </a:r>
            <a:r>
              <a:rPr lang="lt-LT" sz="2000" dirty="0"/>
              <a:t>" </a:t>
            </a:r>
            <a:r>
              <a:rPr lang="lt-LT" sz="2000" dirty="0" err="1"/>
              <a:t>with</a:t>
            </a:r>
            <a:r>
              <a:rPr lang="lt-LT" sz="2000" dirty="0"/>
              <a:t> NTUU "KPI", MSIU </a:t>
            </a:r>
            <a:r>
              <a:rPr lang="lt-LT" sz="2000" dirty="0" err="1"/>
              <a:t>and</a:t>
            </a:r>
            <a:r>
              <a:rPr lang="lt-LT" sz="2000" dirty="0"/>
              <a:t> </a:t>
            </a:r>
            <a:r>
              <a:rPr lang="lt-LT" sz="2000" dirty="0" smtClean="0"/>
              <a:t>VGTU</a:t>
            </a:r>
            <a:endParaRPr lang="lt-LT" sz="2000" dirty="0"/>
          </a:p>
          <a:p>
            <a:r>
              <a:rPr lang="lt-LT" sz="2000" dirty="0" err="1"/>
              <a:t>Green</a:t>
            </a:r>
            <a:r>
              <a:rPr lang="lt-LT" sz="2000" dirty="0"/>
              <a:t> </a:t>
            </a:r>
            <a:r>
              <a:rPr lang="lt-LT" sz="2000" dirty="0" err="1"/>
              <a:t>Built</a:t>
            </a:r>
            <a:r>
              <a:rPr lang="lt-LT" sz="2000" dirty="0"/>
              <a:t> </a:t>
            </a:r>
            <a:r>
              <a:rPr lang="lt-LT" sz="2000" dirty="0" err="1"/>
              <a:t>Environment</a:t>
            </a:r>
            <a:r>
              <a:rPr lang="lt-LT" sz="2000" dirty="0"/>
              <a:t>, </a:t>
            </a:r>
            <a:r>
              <a:rPr lang="lt-LT" sz="2000" dirty="0" err="1"/>
              <a:t>responsible</a:t>
            </a:r>
            <a:r>
              <a:rPr lang="lt-LT" sz="2000" dirty="0"/>
              <a:t> </a:t>
            </a:r>
            <a:r>
              <a:rPr lang="lt-LT" sz="2000" dirty="0" err="1"/>
              <a:t>university</a:t>
            </a:r>
            <a:r>
              <a:rPr lang="lt-LT" sz="2000" dirty="0"/>
              <a:t>: </a:t>
            </a:r>
            <a:r>
              <a:rPr lang="lt-LT" sz="2000" dirty="0" smtClean="0"/>
              <a:t>MGSU</a:t>
            </a:r>
            <a:endParaRPr lang="lt-LT" sz="2000" dirty="0"/>
          </a:p>
          <a:p>
            <a:r>
              <a:rPr lang="lt-LT" sz="2000" dirty="0" err="1"/>
              <a:t>Sociological</a:t>
            </a:r>
            <a:r>
              <a:rPr lang="lt-LT" sz="2000" dirty="0"/>
              <a:t> </a:t>
            </a:r>
            <a:r>
              <a:rPr lang="lt-LT" sz="2000" dirty="0" err="1"/>
              <a:t>methods</a:t>
            </a:r>
            <a:r>
              <a:rPr lang="lt-LT" sz="2000" dirty="0"/>
              <a:t> </a:t>
            </a:r>
            <a:r>
              <a:rPr lang="lt-LT" sz="2000" dirty="0" err="1"/>
              <a:t>used</a:t>
            </a:r>
            <a:r>
              <a:rPr lang="lt-LT" sz="2000" dirty="0"/>
              <a:t> </a:t>
            </a:r>
            <a:r>
              <a:rPr lang="lt-LT" sz="2000" dirty="0" err="1"/>
              <a:t>for</a:t>
            </a:r>
            <a:r>
              <a:rPr lang="lt-LT" sz="2000" dirty="0"/>
              <a:t> </a:t>
            </a:r>
            <a:r>
              <a:rPr lang="lt-LT" sz="2000" dirty="0" err="1"/>
              <a:t>sustainable</a:t>
            </a:r>
            <a:r>
              <a:rPr lang="lt-LT" sz="2000" dirty="0"/>
              <a:t> </a:t>
            </a:r>
            <a:r>
              <a:rPr lang="lt-LT" sz="2000" dirty="0" err="1"/>
              <a:t>urban</a:t>
            </a:r>
            <a:r>
              <a:rPr lang="lt-LT" sz="2000" dirty="0"/>
              <a:t> </a:t>
            </a:r>
            <a:r>
              <a:rPr lang="lt-LT" sz="2000" dirty="0" err="1"/>
              <a:t>development</a:t>
            </a:r>
            <a:r>
              <a:rPr lang="lt-LT" sz="2000" dirty="0"/>
              <a:t>, </a:t>
            </a:r>
            <a:r>
              <a:rPr lang="lt-LT" sz="2000" dirty="0" err="1"/>
              <a:t>responsible</a:t>
            </a:r>
            <a:r>
              <a:rPr lang="lt-LT" sz="2000" dirty="0"/>
              <a:t> </a:t>
            </a:r>
            <a:r>
              <a:rPr lang="lt-LT" sz="2000" dirty="0" err="1"/>
              <a:t>university</a:t>
            </a:r>
            <a:r>
              <a:rPr lang="lt-LT" sz="2000" dirty="0"/>
              <a:t>: MGSU </a:t>
            </a:r>
            <a:r>
              <a:rPr lang="lt-LT" sz="2000" dirty="0" err="1"/>
              <a:t>with</a:t>
            </a:r>
            <a:r>
              <a:rPr lang="lt-LT" sz="2000" dirty="0"/>
              <a:t> UNIBO </a:t>
            </a:r>
            <a:r>
              <a:rPr lang="lt-LT" sz="2000" dirty="0" err="1"/>
              <a:t>and</a:t>
            </a:r>
            <a:r>
              <a:rPr lang="lt-LT" sz="2000" dirty="0"/>
              <a:t> </a:t>
            </a:r>
            <a:r>
              <a:rPr lang="lt-LT" sz="2000" dirty="0" smtClean="0"/>
              <a:t>TUT</a:t>
            </a:r>
            <a:endParaRPr lang="lt-LT" sz="2000" dirty="0"/>
          </a:p>
          <a:p>
            <a:r>
              <a:rPr lang="lt-LT" sz="2000" dirty="0" err="1"/>
              <a:t>Human</a:t>
            </a:r>
            <a:r>
              <a:rPr lang="lt-LT" sz="2000" dirty="0"/>
              <a:t> </a:t>
            </a:r>
            <a:r>
              <a:rPr lang="lt-LT" sz="2000" dirty="0" err="1"/>
              <a:t>safety</a:t>
            </a:r>
            <a:r>
              <a:rPr lang="lt-LT" sz="2000" dirty="0"/>
              <a:t>, </a:t>
            </a:r>
            <a:r>
              <a:rPr lang="lt-LT" sz="2000" dirty="0" err="1"/>
              <a:t>natural</a:t>
            </a:r>
            <a:r>
              <a:rPr lang="lt-LT" sz="2000" dirty="0"/>
              <a:t> </a:t>
            </a:r>
            <a:r>
              <a:rPr lang="lt-LT" sz="2000" dirty="0" err="1"/>
              <a:t>and</a:t>
            </a:r>
            <a:r>
              <a:rPr lang="lt-LT" sz="2000" dirty="0"/>
              <a:t> </a:t>
            </a:r>
            <a:r>
              <a:rPr lang="lt-LT" sz="2000" dirty="0" err="1"/>
              <a:t>technogenic</a:t>
            </a:r>
            <a:r>
              <a:rPr lang="lt-LT" sz="2000" dirty="0"/>
              <a:t> </a:t>
            </a:r>
            <a:r>
              <a:rPr lang="lt-LT" sz="2000" dirty="0" err="1"/>
              <a:t>problems</a:t>
            </a:r>
            <a:r>
              <a:rPr lang="lt-LT" sz="2000" dirty="0"/>
              <a:t> </a:t>
            </a:r>
            <a:r>
              <a:rPr lang="lt-LT" sz="2000" dirty="0" err="1"/>
              <a:t>in</a:t>
            </a:r>
            <a:r>
              <a:rPr lang="lt-LT" sz="2000" dirty="0"/>
              <a:t> </a:t>
            </a:r>
            <a:r>
              <a:rPr lang="lt-LT" sz="2000" dirty="0" err="1"/>
              <a:t>the</a:t>
            </a:r>
            <a:r>
              <a:rPr lang="lt-LT" sz="2000" dirty="0"/>
              <a:t> 21st </a:t>
            </a:r>
            <a:r>
              <a:rPr lang="lt-LT" sz="2000" dirty="0" err="1"/>
              <a:t>century</a:t>
            </a:r>
            <a:r>
              <a:rPr lang="lt-LT" sz="2000" dirty="0"/>
              <a:t>, </a:t>
            </a:r>
            <a:r>
              <a:rPr lang="lt-LT" sz="2000" dirty="0" err="1"/>
              <a:t>responsible</a:t>
            </a:r>
            <a:r>
              <a:rPr lang="lt-LT" sz="2000" dirty="0"/>
              <a:t> </a:t>
            </a:r>
            <a:r>
              <a:rPr lang="lt-LT" sz="2000" dirty="0" err="1"/>
              <a:t>university</a:t>
            </a:r>
            <a:r>
              <a:rPr lang="lt-LT" sz="2000" dirty="0"/>
              <a:t>: NTUU "KPI" </a:t>
            </a:r>
            <a:r>
              <a:rPr lang="lt-LT" sz="2000" dirty="0" err="1"/>
              <a:t>with</a:t>
            </a:r>
            <a:r>
              <a:rPr lang="lt-LT" sz="2000" dirty="0"/>
              <a:t> USAL, NTU "</a:t>
            </a:r>
            <a:r>
              <a:rPr lang="lt-LT" sz="2000" dirty="0" err="1"/>
              <a:t>KhPI</a:t>
            </a:r>
            <a:r>
              <a:rPr lang="lt-LT" sz="2000" dirty="0"/>
              <a:t>" </a:t>
            </a:r>
            <a:r>
              <a:rPr lang="lt-LT" sz="2000" dirty="0" err="1"/>
              <a:t>and</a:t>
            </a:r>
            <a:r>
              <a:rPr lang="lt-LT" sz="2000" dirty="0"/>
              <a:t> </a:t>
            </a:r>
            <a:r>
              <a:rPr lang="lt-LT" sz="2000" dirty="0" err="1" smtClean="0"/>
              <a:t>SPbSPU</a:t>
            </a:r>
            <a:endParaRPr lang="lt-LT" sz="2000" dirty="0"/>
          </a:p>
          <a:p>
            <a:r>
              <a:rPr lang="lt-LT" sz="2000" dirty="0" err="1"/>
              <a:t>Smart</a:t>
            </a:r>
            <a:r>
              <a:rPr lang="lt-LT" sz="2000" dirty="0"/>
              <a:t> </a:t>
            </a:r>
            <a:r>
              <a:rPr lang="lt-LT" sz="2000" dirty="0" err="1"/>
              <a:t>House</a:t>
            </a:r>
            <a:r>
              <a:rPr lang="lt-LT" sz="2000" dirty="0"/>
              <a:t>, </a:t>
            </a:r>
            <a:r>
              <a:rPr lang="lt-LT" sz="2000" dirty="0" err="1"/>
              <a:t>responsible</a:t>
            </a:r>
            <a:r>
              <a:rPr lang="lt-LT" sz="2000" dirty="0"/>
              <a:t> </a:t>
            </a:r>
            <a:r>
              <a:rPr lang="lt-LT" sz="2000" dirty="0" err="1"/>
              <a:t>university</a:t>
            </a:r>
            <a:r>
              <a:rPr lang="lt-LT" sz="2000" dirty="0"/>
              <a:t>: </a:t>
            </a:r>
            <a:r>
              <a:rPr lang="lt-LT" sz="2000" dirty="0" smtClean="0"/>
              <a:t>MSIU</a:t>
            </a:r>
            <a:endParaRPr lang="lt-LT" sz="2000" dirty="0"/>
          </a:p>
          <a:p>
            <a:r>
              <a:rPr lang="lt-LT" sz="2000" dirty="0" err="1"/>
              <a:t>Smart</a:t>
            </a:r>
            <a:r>
              <a:rPr lang="lt-LT" sz="2000" dirty="0"/>
              <a:t> </a:t>
            </a:r>
            <a:r>
              <a:rPr lang="lt-LT" sz="2000" dirty="0" err="1"/>
              <a:t>Built</a:t>
            </a:r>
            <a:r>
              <a:rPr lang="lt-LT" sz="2000" dirty="0"/>
              <a:t> </a:t>
            </a:r>
            <a:r>
              <a:rPr lang="lt-LT" sz="2000" dirty="0" err="1"/>
              <a:t>Environment</a:t>
            </a:r>
            <a:r>
              <a:rPr lang="lt-LT" sz="2000" dirty="0"/>
              <a:t>, </a:t>
            </a:r>
            <a:r>
              <a:rPr lang="lt-LT" sz="2000" dirty="0" err="1"/>
              <a:t>responsible</a:t>
            </a:r>
            <a:r>
              <a:rPr lang="lt-LT" sz="2000" dirty="0"/>
              <a:t> </a:t>
            </a:r>
            <a:r>
              <a:rPr lang="lt-LT" sz="2000" dirty="0" err="1"/>
              <a:t>university</a:t>
            </a:r>
            <a:r>
              <a:rPr lang="lt-LT" sz="2000" dirty="0"/>
              <a:t>: </a:t>
            </a:r>
            <a:r>
              <a:rPr lang="lt-LT" sz="2000" dirty="0" smtClean="0"/>
              <a:t>MSIU</a:t>
            </a:r>
            <a:endParaRPr lang="lt-LT" sz="2000" dirty="0"/>
          </a:p>
          <a:p>
            <a:r>
              <a:rPr lang="lt-LT" sz="2000" dirty="0" err="1"/>
              <a:t>Construction</a:t>
            </a:r>
            <a:r>
              <a:rPr lang="lt-LT" sz="2000" dirty="0"/>
              <a:t> </a:t>
            </a:r>
            <a:r>
              <a:rPr lang="lt-LT" sz="2000" dirty="0" err="1"/>
              <a:t>Investments</a:t>
            </a:r>
            <a:r>
              <a:rPr lang="lt-LT" sz="2000" dirty="0"/>
              <a:t>, </a:t>
            </a:r>
            <a:r>
              <a:rPr lang="lt-LT" sz="2000" dirty="0" err="1"/>
              <a:t>responsible</a:t>
            </a:r>
            <a:r>
              <a:rPr lang="lt-LT" sz="2000" dirty="0"/>
              <a:t> </a:t>
            </a:r>
            <a:r>
              <a:rPr lang="lt-LT" sz="2000" dirty="0" err="1"/>
              <a:t>university</a:t>
            </a:r>
            <a:r>
              <a:rPr lang="lt-LT" sz="2000" dirty="0"/>
              <a:t>: </a:t>
            </a:r>
            <a:r>
              <a:rPr lang="lt-LT" sz="2000" dirty="0" smtClean="0"/>
              <a:t>TUT</a:t>
            </a:r>
            <a:endParaRPr lang="lt-LT" sz="2000" dirty="0"/>
          </a:p>
          <a:p>
            <a:endParaRPr lang="lt-LT"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87271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Module specifications and teaching materials</a:t>
            </a:r>
            <a:r>
              <a:rPr lang="lt-LT" sz="3200" dirty="0"/>
              <a:t> </a:t>
            </a:r>
            <a:r>
              <a:rPr lang="lt-LT" sz="3200" dirty="0" smtClean="0"/>
              <a:t>(3)</a:t>
            </a:r>
            <a:endParaRPr lang="lt-LT" sz="3200" dirty="0"/>
          </a:p>
        </p:txBody>
      </p:sp>
      <p:sp>
        <p:nvSpPr>
          <p:cNvPr id="3" name="Content Placeholder 2"/>
          <p:cNvSpPr>
            <a:spLocks noGrp="1"/>
          </p:cNvSpPr>
          <p:nvPr>
            <p:ph idx="1"/>
          </p:nvPr>
        </p:nvSpPr>
        <p:spPr/>
        <p:txBody>
          <a:bodyPr/>
          <a:lstStyle/>
          <a:p>
            <a:pPr marL="0" indent="0">
              <a:buNone/>
            </a:pPr>
            <a:r>
              <a:rPr lang="lt-LT" dirty="0" err="1"/>
              <a:t>Confirmed</a:t>
            </a:r>
            <a:r>
              <a:rPr lang="lt-LT" dirty="0"/>
              <a:t> </a:t>
            </a:r>
            <a:r>
              <a:rPr lang="lt-LT" dirty="0" err="1"/>
              <a:t>PhD</a:t>
            </a:r>
            <a:r>
              <a:rPr lang="lt-LT" dirty="0"/>
              <a:t> modules</a:t>
            </a:r>
          </a:p>
          <a:p>
            <a:r>
              <a:rPr lang="lt-LT" sz="2000" dirty="0" err="1" smtClean="0"/>
              <a:t>Integrated</a:t>
            </a:r>
            <a:r>
              <a:rPr lang="lt-LT" sz="2000" dirty="0" smtClean="0"/>
              <a:t> </a:t>
            </a:r>
            <a:r>
              <a:rPr lang="lt-LT" sz="2000" dirty="0" err="1"/>
              <a:t>analysis</a:t>
            </a:r>
            <a:r>
              <a:rPr lang="lt-LT" sz="2000" dirty="0"/>
              <a:t> </a:t>
            </a:r>
            <a:r>
              <a:rPr lang="lt-LT" sz="2000" dirty="0" err="1"/>
              <a:t>of</a:t>
            </a:r>
            <a:r>
              <a:rPr lang="lt-LT" sz="2000" dirty="0"/>
              <a:t> </a:t>
            </a:r>
            <a:r>
              <a:rPr lang="lt-LT" sz="2000" dirty="0" err="1"/>
              <a:t>the</a:t>
            </a:r>
            <a:r>
              <a:rPr lang="lt-LT" sz="2000" dirty="0"/>
              <a:t> </a:t>
            </a:r>
            <a:r>
              <a:rPr lang="lt-LT" sz="2000" dirty="0" err="1"/>
              <a:t>build</a:t>
            </a:r>
            <a:r>
              <a:rPr lang="lt-LT" sz="2000" dirty="0"/>
              <a:t> </a:t>
            </a:r>
            <a:r>
              <a:rPr lang="lt-LT" sz="2000" dirty="0" err="1"/>
              <a:t>environment</a:t>
            </a:r>
            <a:r>
              <a:rPr lang="lt-LT" sz="2000" dirty="0"/>
              <a:t> </a:t>
            </a:r>
            <a:r>
              <a:rPr lang="lt-LT" sz="2000" dirty="0" err="1"/>
              <a:t>life</a:t>
            </a:r>
            <a:r>
              <a:rPr lang="lt-LT" sz="2000" dirty="0"/>
              <a:t> </a:t>
            </a:r>
            <a:r>
              <a:rPr lang="lt-LT" sz="2000" dirty="0" err="1"/>
              <a:t>cycle</a:t>
            </a:r>
            <a:r>
              <a:rPr lang="lt-LT" sz="2000" dirty="0"/>
              <a:t>, </a:t>
            </a:r>
            <a:r>
              <a:rPr lang="lt-LT" sz="2000" dirty="0" err="1"/>
              <a:t>responsible</a:t>
            </a:r>
            <a:r>
              <a:rPr lang="lt-LT" sz="2000" dirty="0"/>
              <a:t> </a:t>
            </a:r>
            <a:r>
              <a:rPr lang="lt-LT" sz="2000" dirty="0" err="1"/>
              <a:t>university</a:t>
            </a:r>
            <a:r>
              <a:rPr lang="lt-LT" sz="2000" dirty="0"/>
              <a:t>: VGTU </a:t>
            </a:r>
            <a:r>
              <a:rPr lang="lt-LT" sz="2000" dirty="0" err="1"/>
              <a:t>with</a:t>
            </a:r>
            <a:r>
              <a:rPr lang="lt-LT" sz="2000" dirty="0"/>
              <a:t> </a:t>
            </a:r>
            <a:r>
              <a:rPr lang="lt-LT" sz="2000" dirty="0" smtClean="0"/>
              <a:t>BSTU</a:t>
            </a:r>
            <a:endParaRPr lang="lt-LT" sz="2000" dirty="0"/>
          </a:p>
          <a:p>
            <a:r>
              <a:rPr lang="lt-LT" sz="2000" dirty="0" err="1" smtClean="0"/>
              <a:t>Resilience</a:t>
            </a:r>
            <a:r>
              <a:rPr lang="lt-LT" sz="2000" dirty="0" smtClean="0"/>
              <a:t> </a:t>
            </a:r>
            <a:r>
              <a:rPr lang="lt-LT" sz="2000" dirty="0" err="1"/>
              <a:t>Management</a:t>
            </a:r>
            <a:r>
              <a:rPr lang="lt-LT" sz="2000" dirty="0"/>
              <a:t>, </a:t>
            </a:r>
            <a:r>
              <a:rPr lang="lt-LT" sz="2000" dirty="0" err="1"/>
              <a:t>responsible</a:t>
            </a:r>
            <a:r>
              <a:rPr lang="lt-LT" sz="2000" dirty="0"/>
              <a:t> </a:t>
            </a:r>
            <a:r>
              <a:rPr lang="lt-LT" sz="2000" dirty="0" err="1"/>
              <a:t>university</a:t>
            </a:r>
            <a:r>
              <a:rPr lang="lt-LT" sz="2000" dirty="0"/>
              <a:t>: USAL</a:t>
            </a:r>
          </a:p>
          <a:p>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250620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err="1" smtClean="0"/>
              <a:t>Printing</a:t>
            </a:r>
            <a:r>
              <a:rPr lang="lt-LT" sz="3200" dirty="0" smtClean="0"/>
              <a:t> </a:t>
            </a:r>
            <a:r>
              <a:rPr lang="lt-LT" sz="3200" dirty="0" err="1" smtClean="0"/>
              <a:t>of</a:t>
            </a:r>
            <a:r>
              <a:rPr lang="lt-LT" sz="3200" dirty="0" smtClean="0"/>
              <a:t> </a:t>
            </a:r>
            <a:r>
              <a:rPr lang="lt-LT" sz="3200" dirty="0" err="1" smtClean="0"/>
              <a:t>books</a:t>
            </a:r>
            <a:endParaRPr lang="lt-LT" sz="3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1899" y="1658649"/>
            <a:ext cx="6653551" cy="4608512"/>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314509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err="1" smtClean="0"/>
              <a:t>Intelligent</a:t>
            </a:r>
            <a:r>
              <a:rPr lang="lt-LT" sz="3200" dirty="0" smtClean="0"/>
              <a:t> </a:t>
            </a:r>
            <a:r>
              <a:rPr lang="lt-LT" sz="3200" dirty="0" err="1" smtClean="0"/>
              <a:t>systems</a:t>
            </a:r>
            <a:endParaRPr lang="lt-LT" sz="3200" dirty="0"/>
          </a:p>
        </p:txBody>
      </p:sp>
      <p:sp>
        <p:nvSpPr>
          <p:cNvPr id="3" name="Content Placeholder 2"/>
          <p:cNvSpPr>
            <a:spLocks noGrp="1"/>
          </p:cNvSpPr>
          <p:nvPr>
            <p:ph idx="1"/>
          </p:nvPr>
        </p:nvSpPr>
        <p:spPr/>
        <p:txBody>
          <a:bodyPr/>
          <a:lstStyle/>
          <a:p>
            <a:r>
              <a:rPr lang="lt-LT" dirty="0">
                <a:hlinkClick r:id="rId2"/>
              </a:rPr>
              <a:t>http://iti.vgtu.lt/tempus/</a:t>
            </a:r>
            <a:endParaRPr lang="lt-L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530" y="2288475"/>
            <a:ext cx="6724612" cy="432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3109600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smtClean="0"/>
              <a:t>Project </a:t>
            </a:r>
            <a:r>
              <a:rPr lang="lt-LT" sz="3200" dirty="0" err="1" smtClean="0"/>
              <a:t>dissemination</a:t>
            </a:r>
            <a:r>
              <a:rPr lang="lt-LT" sz="3200" dirty="0" smtClean="0"/>
              <a:t> (1)</a:t>
            </a:r>
            <a:endParaRPr lang="lt-LT" sz="3200" dirty="0"/>
          </a:p>
        </p:txBody>
      </p:sp>
      <p:sp>
        <p:nvSpPr>
          <p:cNvPr id="3" name="Content Placeholder 2"/>
          <p:cNvSpPr>
            <a:spLocks noGrp="1"/>
          </p:cNvSpPr>
          <p:nvPr>
            <p:ph idx="1"/>
          </p:nvPr>
        </p:nvSpPr>
        <p:spPr/>
        <p:txBody>
          <a:bodyPr/>
          <a:lstStyle/>
          <a:p>
            <a:endParaRPr lang="lt-L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14" y="1979036"/>
            <a:ext cx="872444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1749832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Project </a:t>
            </a:r>
            <a:r>
              <a:rPr lang="en-US" sz="3200" dirty="0" smtClean="0"/>
              <a:t>dissemination</a:t>
            </a:r>
            <a:r>
              <a:rPr lang="lt-LT" sz="3200" dirty="0" smtClean="0"/>
              <a:t> </a:t>
            </a:r>
            <a:r>
              <a:rPr lang="lt-LT" sz="3200" dirty="0" smtClean="0"/>
              <a:t>(2)</a:t>
            </a:r>
            <a:endParaRPr lang="lt-LT" sz="3200" dirty="0"/>
          </a:p>
        </p:txBody>
      </p:sp>
      <p:sp>
        <p:nvSpPr>
          <p:cNvPr id="3" name="Content Placeholder 2"/>
          <p:cNvSpPr>
            <a:spLocks noGrp="1"/>
          </p:cNvSpPr>
          <p:nvPr>
            <p:ph idx="1"/>
          </p:nvPr>
        </p:nvSpPr>
        <p:spPr/>
        <p:txBody>
          <a:bodyPr/>
          <a:lstStyle/>
          <a:p>
            <a:r>
              <a:rPr lang="lt-LT" sz="2400" dirty="0" err="1" smtClean="0"/>
              <a:t>Websites</a:t>
            </a:r>
            <a:r>
              <a:rPr lang="lt-LT" sz="2400" dirty="0" smtClean="0"/>
              <a:t>:</a:t>
            </a:r>
          </a:p>
          <a:p>
            <a:pPr lvl="1"/>
            <a:r>
              <a:rPr lang="lt-LT" sz="1200" dirty="0" smtClean="0">
                <a:hlinkClick r:id="rId2"/>
              </a:rPr>
              <a:t>www.ceneast.com</a:t>
            </a:r>
            <a:endParaRPr lang="lt-LT" sz="1200" dirty="0" smtClean="0"/>
          </a:p>
          <a:p>
            <a:pPr lvl="1"/>
            <a:r>
              <a:rPr lang="lt-LT" sz="1200" dirty="0">
                <a:hlinkClick r:id="rId3"/>
              </a:rPr>
              <a:t>http://www.vgtu.lt/vgtu-international/current-projects/-</a:t>
            </a:r>
            <a:r>
              <a:rPr lang="lt-LT" sz="1200" dirty="0" smtClean="0">
                <a:hlinkClick r:id="rId3"/>
              </a:rPr>
              <a:t>international-academic-projects/53919</a:t>
            </a:r>
            <a:r>
              <a:rPr lang="lt-LT" sz="1200" dirty="0" smtClean="0"/>
              <a:t> </a:t>
            </a:r>
          </a:p>
          <a:p>
            <a:pPr lvl="1"/>
            <a:r>
              <a:rPr lang="lt-LT" sz="1200" dirty="0">
                <a:hlinkClick r:id="rId4"/>
              </a:rPr>
              <a:t>http://</a:t>
            </a:r>
            <a:r>
              <a:rPr lang="lt-LT" sz="1200" dirty="0" smtClean="0">
                <a:hlinkClick r:id="rId4"/>
              </a:rPr>
              <a:t>www.cib2014.org/proceedings/ceneast.html</a:t>
            </a:r>
            <a:r>
              <a:rPr lang="lt-LT" sz="1200" dirty="0" smtClean="0"/>
              <a:t> </a:t>
            </a:r>
          </a:p>
          <a:p>
            <a:pPr lvl="1"/>
            <a:r>
              <a:rPr lang="lt-LT" sz="1200" dirty="0">
                <a:hlinkClick r:id="rId5"/>
              </a:rPr>
              <a:t>http://www.ttu.ee/faculty-of-civil-engineering/department-of-building-production-3/dbp-research/projects-26/ceneast</a:t>
            </a:r>
            <a:r>
              <a:rPr lang="lt-LT" sz="1200" dirty="0" smtClean="0">
                <a:hlinkClick r:id="rId5"/>
              </a:rPr>
              <a:t>/</a:t>
            </a:r>
            <a:r>
              <a:rPr lang="lt-LT" sz="1200" dirty="0" smtClean="0"/>
              <a:t> </a:t>
            </a:r>
          </a:p>
          <a:p>
            <a:pPr lvl="1"/>
            <a:r>
              <a:rPr lang="lt-LT" sz="1200" dirty="0">
                <a:hlinkClick r:id="rId6"/>
              </a:rPr>
              <a:t>http://</a:t>
            </a:r>
            <a:r>
              <a:rPr lang="lt-LT" sz="1200" dirty="0" smtClean="0">
                <a:hlinkClick r:id="rId6"/>
              </a:rPr>
              <a:t>www.scienzeaziendali.unibo.it/en/research/research-centres-and-projects/tempus</a:t>
            </a:r>
            <a:r>
              <a:rPr lang="lt-LT" sz="1200" dirty="0" smtClean="0"/>
              <a:t> </a:t>
            </a:r>
          </a:p>
          <a:p>
            <a:pPr lvl="1"/>
            <a:r>
              <a:rPr lang="lt-LT" sz="1200" dirty="0">
                <a:hlinkClick r:id="rId7"/>
              </a:rPr>
              <a:t>www.en.spbstu.ru/TEMPUS-CEN</a:t>
            </a:r>
            <a:r>
              <a:rPr lang="lt-LT" sz="1200" b="1" dirty="0">
                <a:hlinkClick r:id="rId7"/>
              </a:rPr>
              <a:t>EAST</a:t>
            </a:r>
            <a:r>
              <a:rPr lang="lt-LT" sz="1200" dirty="0" smtClean="0">
                <a:hlinkClick r:id="rId7"/>
              </a:rPr>
              <a:t>/</a:t>
            </a:r>
            <a:endParaRPr lang="lt-LT" sz="1200" dirty="0" smtClean="0"/>
          </a:p>
          <a:p>
            <a:pPr lvl="1"/>
            <a:r>
              <a:rPr lang="lt-LT" sz="1200" dirty="0">
                <a:hlinkClick r:id="rId8"/>
              </a:rPr>
              <a:t>http://</a:t>
            </a:r>
            <a:r>
              <a:rPr lang="lt-LT" sz="1200" dirty="0" smtClean="0">
                <a:hlinkClick r:id="rId8"/>
              </a:rPr>
              <a:t>www.klgtu.ru/interact/projects/ceneast.php</a:t>
            </a:r>
            <a:endParaRPr lang="lt-LT" sz="1200" dirty="0" smtClean="0"/>
          </a:p>
          <a:p>
            <a:pPr lvl="1"/>
            <a:r>
              <a:rPr lang="lt-LT" sz="1200" dirty="0">
                <a:hlinkClick r:id="rId9"/>
              </a:rPr>
              <a:t>http://</a:t>
            </a:r>
            <a:r>
              <a:rPr lang="lt-LT" sz="1200" dirty="0" smtClean="0">
                <a:hlinkClick r:id="rId9"/>
              </a:rPr>
              <a:t>www.salford.ac.uk/built-environment/research/research-centres/disaster-resilience/key-research-projects/ceneast</a:t>
            </a:r>
            <a:endParaRPr lang="lt-LT" sz="1200" dirty="0" smtClean="0"/>
          </a:p>
          <a:p>
            <a:pPr lvl="1"/>
            <a:r>
              <a:rPr lang="lt-LT" sz="1200" dirty="0" smtClean="0">
                <a:hlinkClick r:id="rId10"/>
              </a:rPr>
              <a:t>www.grsu.by/en/news/8_3777.html</a:t>
            </a:r>
            <a:r>
              <a:rPr lang="lt-LT" sz="1200" dirty="0" smtClean="0"/>
              <a:t> </a:t>
            </a:r>
          </a:p>
          <a:p>
            <a:pPr lvl="1"/>
            <a:r>
              <a:rPr lang="lt-LT" sz="1200" dirty="0">
                <a:hlinkClick r:id="rId11"/>
              </a:rPr>
              <a:t>https://</a:t>
            </a:r>
            <a:r>
              <a:rPr lang="lt-LT" sz="1200" dirty="0" smtClean="0">
                <a:hlinkClick r:id="rId11"/>
              </a:rPr>
              <a:t>www.etis.ee/portaal/projektiAndmed.aspx?VID=999823ba-e6fa-4ce1-a3cc-d10c8b618dfb&amp;PersonVID=37554&amp;lang=en&amp;FromUrl0=isikuProjektid.aspx</a:t>
            </a:r>
            <a:endParaRPr lang="lt-LT" sz="1200" dirty="0" smtClean="0"/>
          </a:p>
          <a:p>
            <a:pPr lvl="1"/>
            <a:r>
              <a:rPr lang="lt-LT" sz="1200" dirty="0">
                <a:hlinkClick r:id="rId12"/>
              </a:rPr>
              <a:t>http://</a:t>
            </a:r>
            <a:r>
              <a:rPr lang="lt-LT" sz="1200" dirty="0" smtClean="0">
                <a:hlinkClick r:id="rId12"/>
              </a:rPr>
              <a:t>kpi.ua/en/node/7194</a:t>
            </a:r>
            <a:endParaRPr lang="lt-LT" sz="1200" dirty="0" smtClean="0"/>
          </a:p>
          <a:p>
            <a:pPr lvl="1"/>
            <a:r>
              <a:rPr lang="lt-LT" sz="1200" dirty="0">
                <a:hlinkClick r:id="rId5"/>
              </a:rPr>
              <a:t>http://www.ttu.ee/faculty-of-civil-engineering/department-of-building-production-3/dbp-research/projects-26/ceneast</a:t>
            </a:r>
            <a:r>
              <a:rPr lang="lt-LT" sz="1200" dirty="0" smtClean="0">
                <a:hlinkClick r:id="rId5"/>
              </a:rPr>
              <a:t>/</a:t>
            </a:r>
            <a:endParaRPr lang="lt-LT" sz="1200" dirty="0" smtClean="0"/>
          </a:p>
          <a:p>
            <a:pPr lvl="1"/>
            <a:r>
              <a:rPr lang="lt-LT" sz="1200" dirty="0">
                <a:hlinkClick r:id="rId13"/>
              </a:rPr>
              <a:t>http://</a:t>
            </a:r>
            <a:r>
              <a:rPr lang="lt-LT" sz="1200" dirty="0" smtClean="0">
                <a:hlinkClick r:id="rId13"/>
              </a:rPr>
              <a:t>www.ec.kharkiv.edu/mp.html</a:t>
            </a:r>
            <a:endParaRPr lang="lt-LT" sz="1200" dirty="0" smtClean="0"/>
          </a:p>
          <a:p>
            <a:pPr lvl="1"/>
            <a:r>
              <a:rPr lang="lt-LT" sz="1200" dirty="0">
                <a:hlinkClick r:id="rId14"/>
              </a:rPr>
              <a:t>http://</a:t>
            </a:r>
            <a:r>
              <a:rPr lang="lt-LT" sz="1200" dirty="0" smtClean="0">
                <a:hlinkClick r:id="rId14"/>
              </a:rPr>
              <a:t>www.dilanthiamaratunga.net/index.php?option=com_content&amp;view=article&amp;id=114&amp;Itemid=106</a:t>
            </a:r>
            <a:endParaRPr lang="lt-LT" sz="1200" dirty="0" smtClean="0"/>
          </a:p>
          <a:p>
            <a:pPr lvl="1"/>
            <a:r>
              <a:rPr lang="lt-LT" sz="1200" dirty="0" smtClean="0"/>
              <a:t>...</a:t>
            </a:r>
            <a:endParaRPr lang="lt-LT" sz="1200" dirty="0"/>
          </a:p>
          <a:p>
            <a:pPr lvl="1"/>
            <a:endParaRPr lang="lt-LT" dirty="0"/>
          </a:p>
        </p:txBody>
      </p:sp>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403144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CENEAST </a:t>
            </a:r>
            <a:r>
              <a:rPr lang="lt-LT" sz="3200" dirty="0" err="1" smtClean="0"/>
              <a:t>project</a:t>
            </a:r>
            <a:r>
              <a:rPr lang="lt-LT" sz="3200" dirty="0" smtClean="0"/>
              <a:t> (2)</a:t>
            </a:r>
            <a:endParaRPr lang="lt-LT" sz="3200" dirty="0"/>
          </a:p>
        </p:txBody>
      </p:sp>
      <p:sp>
        <p:nvSpPr>
          <p:cNvPr id="3" name="Content Placeholder 2"/>
          <p:cNvSpPr>
            <a:spLocks noGrp="1"/>
          </p:cNvSpPr>
          <p:nvPr>
            <p:ph idx="1"/>
          </p:nvPr>
        </p:nvSpPr>
        <p:spPr/>
        <p:txBody>
          <a:bodyPr/>
          <a:lstStyle/>
          <a:p>
            <a:r>
              <a:rPr lang="lt-LT" sz="2400" dirty="0" err="1" smtClean="0"/>
              <a:t>Consortium</a:t>
            </a:r>
            <a:r>
              <a:rPr lang="lt-LT" sz="2400" dirty="0" smtClean="0"/>
              <a:t>:</a:t>
            </a:r>
          </a:p>
          <a:p>
            <a:pPr lvl="1"/>
            <a:r>
              <a:rPr lang="lt-LT" sz="1600" dirty="0" smtClean="0"/>
              <a:t>Vilnius Gediminas </a:t>
            </a:r>
            <a:r>
              <a:rPr lang="lt-LT" sz="1600" dirty="0" err="1" smtClean="0"/>
              <a:t>Technical</a:t>
            </a:r>
            <a:r>
              <a:rPr lang="lt-LT" sz="1600" dirty="0" smtClean="0"/>
              <a:t> University (</a:t>
            </a:r>
            <a:r>
              <a:rPr lang="lt-LT" sz="1600" dirty="0"/>
              <a:t>Project </a:t>
            </a:r>
            <a:r>
              <a:rPr lang="lt-LT" sz="1600" dirty="0" err="1"/>
              <a:t>coordinator</a:t>
            </a:r>
            <a:r>
              <a:rPr lang="lt-LT" sz="1600" dirty="0" smtClean="0"/>
              <a:t>)</a:t>
            </a:r>
          </a:p>
          <a:p>
            <a:pPr lvl="1"/>
            <a:r>
              <a:rPr lang="en-US" sz="1600" dirty="0"/>
              <a:t>Alma Mater </a:t>
            </a:r>
            <a:r>
              <a:rPr lang="en-US" sz="1600" dirty="0" err="1"/>
              <a:t>Studiorum</a:t>
            </a:r>
            <a:r>
              <a:rPr lang="en-US" sz="1600" dirty="0"/>
              <a:t> – University of </a:t>
            </a:r>
            <a:r>
              <a:rPr lang="en-US" sz="1600" dirty="0" smtClean="0"/>
              <a:t>Bologna</a:t>
            </a:r>
            <a:endParaRPr lang="lt-LT" sz="1600" dirty="0" smtClean="0"/>
          </a:p>
          <a:p>
            <a:pPr lvl="1"/>
            <a:r>
              <a:rPr lang="lt-LT" sz="1600" dirty="0"/>
              <a:t>University </a:t>
            </a:r>
            <a:r>
              <a:rPr lang="lt-LT" sz="1600" dirty="0" err="1"/>
              <a:t>of</a:t>
            </a:r>
            <a:r>
              <a:rPr lang="lt-LT" sz="1600" dirty="0"/>
              <a:t> </a:t>
            </a:r>
            <a:r>
              <a:rPr lang="lt-LT" sz="1600" dirty="0" err="1" smtClean="0"/>
              <a:t>Salford</a:t>
            </a:r>
            <a:r>
              <a:rPr lang="lt-LT" sz="1600" dirty="0" smtClean="0"/>
              <a:t>/University </a:t>
            </a:r>
            <a:r>
              <a:rPr lang="lt-LT" sz="1600" dirty="0" err="1" smtClean="0"/>
              <a:t>of</a:t>
            </a:r>
            <a:r>
              <a:rPr lang="lt-LT" sz="1600" dirty="0" smtClean="0"/>
              <a:t> </a:t>
            </a:r>
            <a:r>
              <a:rPr lang="lt-LT" sz="1600" dirty="0" err="1" smtClean="0"/>
              <a:t>Huddersfield</a:t>
            </a:r>
            <a:endParaRPr lang="lt-LT" sz="1600" dirty="0" smtClean="0"/>
          </a:p>
          <a:p>
            <a:pPr lvl="1"/>
            <a:r>
              <a:rPr lang="lt-LT" sz="1600" dirty="0" err="1"/>
              <a:t>Tallinn</a:t>
            </a:r>
            <a:r>
              <a:rPr lang="lt-LT" sz="1600" dirty="0"/>
              <a:t> University </a:t>
            </a:r>
            <a:r>
              <a:rPr lang="lt-LT" sz="1600" dirty="0" err="1"/>
              <a:t>of</a:t>
            </a:r>
            <a:r>
              <a:rPr lang="lt-LT" sz="1600" dirty="0"/>
              <a:t> </a:t>
            </a:r>
            <a:r>
              <a:rPr lang="lt-LT" sz="1600" dirty="0" err="1" smtClean="0"/>
              <a:t>Technology</a:t>
            </a:r>
            <a:endParaRPr lang="lt-LT" sz="1600" dirty="0" smtClean="0"/>
          </a:p>
          <a:p>
            <a:pPr lvl="1"/>
            <a:r>
              <a:rPr lang="lt-LT" sz="1600" dirty="0" err="1"/>
              <a:t>Belarusian</a:t>
            </a:r>
            <a:r>
              <a:rPr lang="lt-LT" sz="1600" dirty="0"/>
              <a:t> </a:t>
            </a:r>
            <a:r>
              <a:rPr lang="lt-LT" sz="1600" dirty="0" err="1"/>
              <a:t>State</a:t>
            </a:r>
            <a:r>
              <a:rPr lang="lt-LT" sz="1600" dirty="0"/>
              <a:t> </a:t>
            </a:r>
            <a:r>
              <a:rPr lang="lt-LT" sz="1600" dirty="0" err="1"/>
              <a:t>Technological</a:t>
            </a:r>
            <a:r>
              <a:rPr lang="lt-LT" sz="1600" dirty="0"/>
              <a:t> </a:t>
            </a:r>
            <a:r>
              <a:rPr lang="lt-LT" sz="1600" dirty="0" smtClean="0"/>
              <a:t>University</a:t>
            </a:r>
          </a:p>
          <a:p>
            <a:pPr lvl="1"/>
            <a:r>
              <a:rPr lang="en-US" sz="1600" dirty="0" err="1"/>
              <a:t>Yanka</a:t>
            </a:r>
            <a:r>
              <a:rPr lang="en-US" sz="1600" dirty="0"/>
              <a:t> </a:t>
            </a:r>
            <a:r>
              <a:rPr lang="en-US" sz="1600" dirty="0" err="1"/>
              <a:t>Kupala</a:t>
            </a:r>
            <a:r>
              <a:rPr lang="en-US" sz="1600" dirty="0"/>
              <a:t> State University of </a:t>
            </a:r>
            <a:r>
              <a:rPr lang="en-US" sz="1600" dirty="0" smtClean="0"/>
              <a:t>Grodno</a:t>
            </a:r>
            <a:endParaRPr lang="lt-LT" sz="1600" dirty="0" smtClean="0"/>
          </a:p>
          <a:p>
            <a:pPr lvl="1"/>
            <a:r>
              <a:rPr lang="en-US" sz="1600" dirty="0"/>
              <a:t>Moscow State University of Civil </a:t>
            </a:r>
            <a:r>
              <a:rPr lang="en-US" sz="1600" dirty="0" smtClean="0"/>
              <a:t>Engineering</a:t>
            </a:r>
            <a:endParaRPr lang="lt-LT" sz="1600" dirty="0" smtClean="0"/>
          </a:p>
          <a:p>
            <a:pPr lvl="1"/>
            <a:r>
              <a:rPr lang="lt-LT" sz="1600" dirty="0" err="1"/>
              <a:t>Saint-Petersburg</a:t>
            </a:r>
            <a:r>
              <a:rPr lang="lt-LT" sz="1600" dirty="0"/>
              <a:t> </a:t>
            </a:r>
            <a:r>
              <a:rPr lang="lt-LT" sz="1600" dirty="0" err="1"/>
              <a:t>State</a:t>
            </a:r>
            <a:r>
              <a:rPr lang="lt-LT" sz="1600" dirty="0"/>
              <a:t> </a:t>
            </a:r>
            <a:r>
              <a:rPr lang="lt-LT" sz="1600" dirty="0" err="1"/>
              <a:t>Polytechnical</a:t>
            </a:r>
            <a:r>
              <a:rPr lang="lt-LT" sz="1600" dirty="0"/>
              <a:t> </a:t>
            </a:r>
            <a:r>
              <a:rPr lang="lt-LT" sz="1600" dirty="0" smtClean="0"/>
              <a:t>University</a:t>
            </a:r>
          </a:p>
          <a:p>
            <a:pPr lvl="1"/>
            <a:r>
              <a:rPr lang="lt-LT" sz="1600" dirty="0" err="1"/>
              <a:t>Kaliningrad</a:t>
            </a:r>
            <a:r>
              <a:rPr lang="lt-LT" sz="1600" dirty="0"/>
              <a:t> </a:t>
            </a:r>
            <a:r>
              <a:rPr lang="lt-LT" sz="1600" dirty="0" err="1"/>
              <a:t>State</a:t>
            </a:r>
            <a:r>
              <a:rPr lang="lt-LT" sz="1600" dirty="0"/>
              <a:t> </a:t>
            </a:r>
            <a:r>
              <a:rPr lang="lt-LT" sz="1600" dirty="0" err="1"/>
              <a:t>Technical</a:t>
            </a:r>
            <a:r>
              <a:rPr lang="lt-LT" sz="1600" dirty="0"/>
              <a:t> University </a:t>
            </a:r>
            <a:endParaRPr lang="lt-LT" sz="1600" dirty="0" smtClean="0"/>
          </a:p>
          <a:p>
            <a:pPr lvl="1"/>
            <a:r>
              <a:rPr lang="lt-LT" sz="1600" dirty="0" err="1"/>
              <a:t>Moscow</a:t>
            </a:r>
            <a:r>
              <a:rPr lang="lt-LT" sz="1600" dirty="0"/>
              <a:t> </a:t>
            </a:r>
            <a:r>
              <a:rPr lang="lt-LT" sz="1600" dirty="0" err="1"/>
              <a:t>State</a:t>
            </a:r>
            <a:r>
              <a:rPr lang="lt-LT" sz="1600" dirty="0"/>
              <a:t> </a:t>
            </a:r>
            <a:r>
              <a:rPr lang="lt-LT" sz="1600" dirty="0" err="1"/>
              <a:t>Industrial</a:t>
            </a:r>
            <a:r>
              <a:rPr lang="lt-LT" sz="1600" dirty="0"/>
              <a:t> </a:t>
            </a:r>
            <a:r>
              <a:rPr lang="lt-LT" sz="1600" dirty="0" smtClean="0"/>
              <a:t>University</a:t>
            </a:r>
          </a:p>
          <a:p>
            <a:pPr lvl="1"/>
            <a:r>
              <a:rPr lang="en-US" sz="1600" dirty="0"/>
              <a:t>National Technical University of Ukraine </a:t>
            </a:r>
            <a:endParaRPr lang="lt-LT" sz="1600" dirty="0" smtClean="0"/>
          </a:p>
          <a:p>
            <a:pPr lvl="1"/>
            <a:r>
              <a:rPr lang="lt-LT" sz="1600" dirty="0" err="1"/>
              <a:t>National</a:t>
            </a:r>
            <a:r>
              <a:rPr lang="lt-LT" sz="1600" dirty="0"/>
              <a:t> </a:t>
            </a:r>
            <a:r>
              <a:rPr lang="lt-LT" sz="1600" dirty="0" err="1"/>
              <a:t>Technical</a:t>
            </a:r>
            <a:r>
              <a:rPr lang="lt-LT" sz="1600" dirty="0"/>
              <a:t> University "</a:t>
            </a:r>
            <a:r>
              <a:rPr lang="lt-LT" sz="1600" dirty="0" err="1"/>
              <a:t>Kharkiv</a:t>
            </a:r>
            <a:r>
              <a:rPr lang="lt-LT" sz="1600" dirty="0"/>
              <a:t> </a:t>
            </a:r>
            <a:r>
              <a:rPr lang="lt-LT" sz="1600" dirty="0" err="1"/>
              <a:t>Polytechnic</a:t>
            </a:r>
            <a:r>
              <a:rPr lang="lt-LT" sz="1600" dirty="0"/>
              <a:t> </a:t>
            </a:r>
            <a:r>
              <a:rPr lang="lt-LT" sz="1600" dirty="0" smtClean="0"/>
              <a:t>Institute„</a:t>
            </a:r>
          </a:p>
          <a:p>
            <a:pPr lvl="1"/>
            <a:r>
              <a:rPr lang="en-US" sz="1600" dirty="0"/>
              <a:t>Network among Italian researchers and teachers on management - SVIMAP </a:t>
            </a:r>
            <a:r>
              <a:rPr lang="en-US" sz="1600" dirty="0" smtClean="0"/>
              <a:t>Network</a:t>
            </a:r>
            <a:endParaRPr lang="lt-LT" sz="1600" dirty="0" smtClean="0"/>
          </a:p>
          <a:p>
            <a:pPr lvl="1"/>
            <a:r>
              <a:rPr lang="lt-LT" sz="1600" dirty="0" err="1"/>
              <a:t>Association</a:t>
            </a:r>
            <a:r>
              <a:rPr lang="lt-LT" sz="1600" dirty="0"/>
              <a:t> INFOBALT</a:t>
            </a:r>
            <a:endParaRPr lang="lt-LT" sz="1600" dirty="0" smtClean="0"/>
          </a:p>
          <a:p>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512242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Project dissemination</a:t>
            </a:r>
            <a:r>
              <a:rPr lang="lt-LT" sz="3200" dirty="0"/>
              <a:t> </a:t>
            </a:r>
            <a:r>
              <a:rPr lang="lt-LT" sz="3200" dirty="0" smtClean="0"/>
              <a:t>(3)</a:t>
            </a:r>
            <a:endParaRPr lang="lt-LT"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554" y="1700213"/>
            <a:ext cx="6654241" cy="460851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1240887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lt-LT" dirty="0" err="1" smtClean="0"/>
              <a:t>Thank</a:t>
            </a:r>
            <a:r>
              <a:rPr lang="lt-LT" dirty="0" smtClean="0"/>
              <a:t> </a:t>
            </a:r>
            <a:r>
              <a:rPr lang="lt-LT" dirty="0" err="1" smtClean="0"/>
              <a:t>You</a:t>
            </a:r>
            <a:r>
              <a:rPr lang="lt-LT" dirty="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546" y="4893020"/>
            <a:ext cx="2778976" cy="1080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65" y="4893020"/>
            <a:ext cx="2050246" cy="1080000"/>
          </a:xfrm>
          <a:prstGeom prst="rect">
            <a:avLst/>
          </a:prstGeom>
        </p:spPr>
      </p:pic>
    </p:spTree>
    <p:extLst>
      <p:ext uri="{BB962C8B-B14F-4D97-AF65-F5344CB8AC3E}">
        <p14:creationId xmlns:p14="http://schemas.microsoft.com/office/powerpoint/2010/main" val="49409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smtClean="0"/>
              <a:t>1. General </a:t>
            </a:r>
            <a:r>
              <a:rPr lang="lt-LT" sz="3200" dirty="0" err="1" smtClean="0"/>
              <a:t>management</a:t>
            </a:r>
            <a:r>
              <a:rPr lang="lt-LT" sz="3200" dirty="0" smtClean="0"/>
              <a:t> (1)</a:t>
            </a:r>
            <a:endParaRPr lang="lt-LT" sz="3200" dirty="0"/>
          </a:p>
        </p:txBody>
      </p:sp>
      <p:sp>
        <p:nvSpPr>
          <p:cNvPr id="3" name="Content Placeholder 2"/>
          <p:cNvSpPr>
            <a:spLocks noGrp="1"/>
          </p:cNvSpPr>
          <p:nvPr>
            <p:ph idx="1"/>
          </p:nvPr>
        </p:nvSpPr>
        <p:spPr/>
        <p:txBody>
          <a:bodyPr/>
          <a:lstStyle/>
          <a:p>
            <a:pPr marL="0" indent="0">
              <a:buNone/>
            </a:pPr>
            <a:r>
              <a:rPr lang="lt-LT" sz="2000" dirty="0" smtClean="0"/>
              <a:t>1.1. </a:t>
            </a:r>
            <a:r>
              <a:rPr lang="en-GB" sz="2000" dirty="0" smtClean="0"/>
              <a:t>Steering </a:t>
            </a:r>
            <a:r>
              <a:rPr lang="en-GB" sz="2000" dirty="0"/>
              <a:t>Committee (CENEAST Administrative Unit and CENEAST Management Group) was </a:t>
            </a:r>
            <a:r>
              <a:rPr lang="en-GB" sz="2000" dirty="0" smtClean="0"/>
              <a:t>established</a:t>
            </a:r>
            <a:r>
              <a:rPr lang="lt-LT" sz="2000" dirty="0" smtClean="0"/>
              <a:t> to </a:t>
            </a:r>
            <a:r>
              <a:rPr lang="lt-LT" sz="2000" dirty="0" err="1" smtClean="0"/>
              <a:t>implement</a:t>
            </a:r>
            <a:r>
              <a:rPr lang="lt-LT" sz="2000" dirty="0" smtClean="0"/>
              <a:t> </a:t>
            </a:r>
            <a:r>
              <a:rPr lang="lt-LT" sz="2000" dirty="0" err="1" smtClean="0"/>
              <a:t>project</a:t>
            </a:r>
            <a:r>
              <a:rPr lang="lt-LT" sz="2000" dirty="0" smtClean="0"/>
              <a:t> </a:t>
            </a:r>
            <a:r>
              <a:rPr lang="lt-LT" sz="2000" dirty="0" err="1" smtClean="0"/>
              <a:t>management</a:t>
            </a:r>
            <a:r>
              <a:rPr lang="lt-LT" sz="2000" dirty="0" smtClean="0"/>
              <a:t> </a:t>
            </a:r>
            <a:r>
              <a:rPr lang="lt-LT" sz="2000" dirty="0" err="1" smtClean="0"/>
              <a:t>activities</a:t>
            </a:r>
            <a:r>
              <a:rPr lang="en-GB" sz="2000" dirty="0" smtClean="0"/>
              <a:t>.</a:t>
            </a:r>
            <a:endParaRPr lang="lt-LT" sz="2000" dirty="0"/>
          </a:p>
          <a:p>
            <a:pPr lvl="1"/>
            <a:r>
              <a:rPr lang="en-GB" sz="1600" dirty="0"/>
              <a:t>The CENEAST Administrative Unit as planned is formed by the Coordinator – Project manager – Prof PhD </a:t>
            </a:r>
            <a:r>
              <a:rPr lang="en-GB" sz="1600" dirty="0" err="1"/>
              <a:t>DrSc</a:t>
            </a:r>
            <a:r>
              <a:rPr lang="en-GB" sz="1600" dirty="0"/>
              <a:t> Artūras Kaklauskas (P1 VGTU), Financial Manager – Romualdas Česnavičius (P1 VGTU) and Secretary – Lina Pečiūrė (P1 VGTU). </a:t>
            </a:r>
            <a:endParaRPr lang="lt-LT" sz="1600" dirty="0"/>
          </a:p>
          <a:p>
            <a:pPr lvl="1"/>
            <a:r>
              <a:rPr lang="en-GB" sz="1600" dirty="0"/>
              <a:t>The CENEAST Management Group (CMG) is formed by the Coordinator – Prof PhD </a:t>
            </a:r>
            <a:r>
              <a:rPr lang="en-GB" sz="1600" dirty="0" err="1"/>
              <a:t>DrSc</a:t>
            </a:r>
            <a:r>
              <a:rPr lang="en-GB" sz="1600" dirty="0"/>
              <a:t> Artūras Kaklauskas (P1 VGTU), Financial Manager – Romualdas Česnavičius (P1 VGTU), Work Package Heads and Participating Universities Coordinators</a:t>
            </a:r>
            <a:r>
              <a:rPr lang="en-GB" sz="1600" dirty="0" smtClean="0"/>
              <a:t>.</a:t>
            </a:r>
          </a:p>
          <a:p>
            <a:r>
              <a:rPr lang="en-GB" sz="2000" dirty="0" smtClean="0"/>
              <a:t> CENEAST Administrative Unit meets once a week to discuss project implementation activities and reporting.</a:t>
            </a:r>
            <a:endParaRPr lang="lt-LT" sz="2000" dirty="0" smtClean="0"/>
          </a:p>
          <a:p>
            <a:r>
              <a:rPr lang="en-GB" sz="2000" dirty="0" smtClean="0"/>
              <a:t>CENEAST Management Group meets every 3-4 months (project meetings).</a:t>
            </a:r>
            <a:endParaRPr lang="lt-LT" sz="2000" dirty="0" smtClean="0"/>
          </a:p>
          <a:p>
            <a:r>
              <a:rPr lang="en-GB" sz="2000" dirty="0" smtClean="0"/>
              <a:t>Other communication channels are e-mails, </a:t>
            </a:r>
            <a:endParaRPr lang="lt-LT" sz="2000" dirty="0" smtClean="0"/>
          </a:p>
          <a:p>
            <a:pPr marL="0" indent="0">
              <a:buNone/>
            </a:pPr>
            <a:r>
              <a:rPr lang="en-GB" sz="2000" dirty="0" smtClean="0"/>
              <a:t>skype, phone, Dropbox, CENEAST website.</a:t>
            </a:r>
            <a:endParaRPr lang="lt-LT"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148619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1. General </a:t>
            </a:r>
            <a:r>
              <a:rPr lang="lt-LT" sz="3200" dirty="0" err="1" smtClean="0"/>
              <a:t>management</a:t>
            </a:r>
            <a:r>
              <a:rPr lang="lt-LT" sz="3200" dirty="0" smtClean="0"/>
              <a:t> (2)</a:t>
            </a:r>
            <a:endParaRPr lang="lt-LT" sz="3200" dirty="0"/>
          </a:p>
        </p:txBody>
      </p:sp>
      <p:sp>
        <p:nvSpPr>
          <p:cNvPr id="3" name="Content Placeholder 2"/>
          <p:cNvSpPr>
            <a:spLocks noGrp="1"/>
          </p:cNvSpPr>
          <p:nvPr>
            <p:ph idx="1"/>
          </p:nvPr>
        </p:nvSpPr>
        <p:spPr>
          <a:xfrm>
            <a:off x="457200" y="1700808"/>
            <a:ext cx="8363272" cy="3600000"/>
          </a:xfrm>
        </p:spPr>
        <p:txBody>
          <a:bodyPr/>
          <a:lstStyle/>
          <a:p>
            <a:pPr marL="0" indent="0">
              <a:buNone/>
            </a:pPr>
            <a:r>
              <a:rPr lang="lt-LT" sz="2000" dirty="0" smtClean="0"/>
              <a:t>1.2. </a:t>
            </a:r>
            <a:r>
              <a:rPr lang="en-GB" sz="2000" dirty="0"/>
              <a:t>Project management group in Coordinating institution (VGTU) did not change. Project financier was involved in the 3</a:t>
            </a:r>
            <a:r>
              <a:rPr lang="en-GB" sz="2000" baseline="30000" dirty="0"/>
              <a:t>rd</a:t>
            </a:r>
            <a:r>
              <a:rPr lang="en-GB" sz="2000" dirty="0"/>
              <a:t> project implementation month.</a:t>
            </a:r>
            <a:endParaRPr lang="lt-LT" sz="2000" dirty="0"/>
          </a:p>
          <a:p>
            <a:pPr marL="0" indent="0">
              <a:buNone/>
            </a:pPr>
            <a:endParaRPr lang="lt-LT" sz="2000" dirty="0" smtClean="0"/>
          </a:p>
          <a:p>
            <a:pPr marL="0" indent="0">
              <a:buNone/>
            </a:pPr>
            <a:r>
              <a:rPr lang="en-GB" sz="2000" dirty="0" smtClean="0"/>
              <a:t>Different </a:t>
            </a:r>
            <a:r>
              <a:rPr lang="en-GB" sz="2000" dirty="0"/>
              <a:t>persons were involved in </a:t>
            </a:r>
            <a:endParaRPr lang="lt-LT" sz="2000" dirty="0" smtClean="0"/>
          </a:p>
          <a:p>
            <a:pPr marL="0" indent="0">
              <a:buNone/>
            </a:pPr>
            <a:r>
              <a:rPr lang="en-GB" sz="2000" dirty="0" smtClean="0"/>
              <a:t>project </a:t>
            </a:r>
            <a:r>
              <a:rPr lang="en-GB" sz="2000" dirty="0"/>
              <a:t>implementation activities </a:t>
            </a:r>
            <a:endParaRPr lang="lt-LT" sz="2000" dirty="0" smtClean="0"/>
          </a:p>
          <a:p>
            <a:pPr marL="0" indent="0">
              <a:buNone/>
            </a:pPr>
            <a:r>
              <a:rPr lang="en-GB" sz="2000" dirty="0" smtClean="0"/>
              <a:t>(</a:t>
            </a:r>
            <a:r>
              <a:rPr lang="en-GB" sz="2000" dirty="0"/>
              <a:t>WPs). The involvement of </a:t>
            </a:r>
            <a:endParaRPr lang="lt-LT" sz="2000" dirty="0" smtClean="0"/>
          </a:p>
          <a:p>
            <a:pPr marL="0" indent="0">
              <a:buNone/>
            </a:pPr>
            <a:r>
              <a:rPr lang="en-GB" sz="2000" dirty="0" smtClean="0"/>
              <a:t>specialists </a:t>
            </a:r>
            <a:r>
              <a:rPr lang="en-GB" sz="2000" dirty="0"/>
              <a:t>of their field guaranteed </a:t>
            </a:r>
            <a:endParaRPr lang="lt-LT" sz="2000" dirty="0" smtClean="0"/>
          </a:p>
          <a:p>
            <a:pPr marL="0" indent="0">
              <a:buNone/>
            </a:pPr>
            <a:r>
              <a:rPr lang="en-GB" sz="2000" dirty="0" smtClean="0"/>
              <a:t>the </a:t>
            </a:r>
            <a:r>
              <a:rPr lang="en-GB" sz="2000" dirty="0"/>
              <a:t>best quality of project results.</a:t>
            </a:r>
            <a:endParaRPr lang="lt-LT"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pic>
        <p:nvPicPr>
          <p:cNvPr id="10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364" y="2508972"/>
            <a:ext cx="3882515" cy="34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8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1. General </a:t>
            </a:r>
            <a:r>
              <a:rPr lang="lt-LT" sz="3200" dirty="0" err="1" smtClean="0"/>
              <a:t>management</a:t>
            </a:r>
            <a:r>
              <a:rPr lang="lt-LT" sz="3200" dirty="0" smtClean="0"/>
              <a:t> (3)</a:t>
            </a:r>
            <a:endParaRPr lang="lt-LT" sz="3200" dirty="0"/>
          </a:p>
        </p:txBody>
      </p:sp>
      <p:sp>
        <p:nvSpPr>
          <p:cNvPr id="3" name="Content Placeholder 2"/>
          <p:cNvSpPr>
            <a:spLocks noGrp="1"/>
          </p:cNvSpPr>
          <p:nvPr>
            <p:ph idx="1"/>
          </p:nvPr>
        </p:nvSpPr>
        <p:spPr/>
        <p:txBody>
          <a:bodyPr/>
          <a:lstStyle/>
          <a:p>
            <a:pPr marL="0" indent="0">
              <a:buNone/>
            </a:pPr>
            <a:r>
              <a:rPr lang="lt-LT" dirty="0" smtClean="0"/>
              <a:t>1.3. </a:t>
            </a:r>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pic>
        <p:nvPicPr>
          <p:cNvPr id="205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662" y="1700808"/>
            <a:ext cx="6667343"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06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1. General </a:t>
            </a:r>
            <a:r>
              <a:rPr lang="lt-LT" sz="3200" dirty="0" err="1" smtClean="0"/>
              <a:t>management</a:t>
            </a:r>
            <a:r>
              <a:rPr lang="lt-LT" sz="3200" dirty="0" smtClean="0"/>
              <a:t> (4)</a:t>
            </a:r>
            <a:endParaRPr lang="lt-LT" sz="3200" dirty="0"/>
          </a:p>
        </p:txBody>
      </p:sp>
      <p:sp>
        <p:nvSpPr>
          <p:cNvPr id="3" name="Content Placeholder 2"/>
          <p:cNvSpPr>
            <a:spLocks noGrp="1"/>
          </p:cNvSpPr>
          <p:nvPr>
            <p:ph idx="1"/>
          </p:nvPr>
        </p:nvSpPr>
        <p:spPr/>
        <p:txBody>
          <a:bodyPr/>
          <a:lstStyle/>
          <a:p>
            <a:pPr marL="0" indent="0">
              <a:buNone/>
            </a:pPr>
            <a:r>
              <a:rPr lang="lt-LT" sz="2400" dirty="0" smtClean="0"/>
              <a:t>1.4. </a:t>
            </a:r>
            <a:r>
              <a:rPr lang="en-GB" sz="2400" dirty="0"/>
              <a:t>Participating Universities Coordinators:</a:t>
            </a:r>
            <a:endParaRPr lang="lt-LT" sz="2400" dirty="0"/>
          </a:p>
          <a:p>
            <a:pPr lvl="1"/>
            <a:r>
              <a:rPr lang="en-GB" sz="1800" dirty="0" err="1"/>
              <a:t>Arturas</a:t>
            </a:r>
            <a:r>
              <a:rPr lang="en-GB" sz="1800" dirty="0"/>
              <a:t> Kaklauskas (P1 VGTU)</a:t>
            </a:r>
            <a:endParaRPr lang="lt-LT" sz="1800" dirty="0"/>
          </a:p>
          <a:p>
            <a:pPr lvl="1"/>
            <a:r>
              <a:rPr lang="en-GB" sz="1800" dirty="0"/>
              <a:t>Massimo Bianchi (P2 UNIBO),</a:t>
            </a:r>
            <a:endParaRPr lang="lt-LT" sz="1800" dirty="0"/>
          </a:p>
          <a:p>
            <a:pPr lvl="1"/>
            <a:r>
              <a:rPr lang="en-GB" sz="1800" dirty="0"/>
              <a:t>Dilanthi Amaratunga (P3 USAL/</a:t>
            </a:r>
            <a:r>
              <a:rPr lang="en-GB" sz="1800" dirty="0" err="1"/>
              <a:t>UoH</a:t>
            </a:r>
            <a:r>
              <a:rPr lang="en-GB" sz="1800" dirty="0"/>
              <a:t>),</a:t>
            </a:r>
            <a:endParaRPr lang="lt-LT" sz="1800" dirty="0"/>
          </a:p>
          <a:p>
            <a:pPr lvl="1"/>
            <a:r>
              <a:rPr lang="en-GB" sz="1800" dirty="0"/>
              <a:t>Irene Lill (P4 TUT),</a:t>
            </a:r>
            <a:endParaRPr lang="lt-LT" sz="1800" dirty="0"/>
          </a:p>
          <a:p>
            <a:pPr lvl="1"/>
            <a:r>
              <a:rPr lang="en-GB" sz="1800" dirty="0"/>
              <a:t>Nikolai </a:t>
            </a:r>
            <a:r>
              <a:rPr lang="en-GB" sz="1800" dirty="0" err="1"/>
              <a:t>Siniak</a:t>
            </a:r>
            <a:r>
              <a:rPr lang="en-GB" sz="1800" dirty="0"/>
              <a:t> (P5 BSTU),</a:t>
            </a:r>
            <a:endParaRPr lang="lt-LT" sz="1800" dirty="0"/>
          </a:p>
          <a:p>
            <a:pPr lvl="1"/>
            <a:r>
              <a:rPr lang="en-GB" sz="1800" dirty="0" err="1"/>
              <a:t>Yury</a:t>
            </a:r>
            <a:r>
              <a:rPr lang="en-GB" sz="1800" dirty="0"/>
              <a:t> </a:t>
            </a:r>
            <a:r>
              <a:rPr lang="en-GB" sz="1800" dirty="0" err="1"/>
              <a:t>Romanovski</a:t>
            </a:r>
            <a:r>
              <a:rPr lang="en-GB" sz="1800" dirty="0"/>
              <a:t> (P6 YKSUG),</a:t>
            </a:r>
            <a:endParaRPr lang="lt-LT" sz="1800" dirty="0"/>
          </a:p>
          <a:p>
            <a:pPr lvl="1"/>
            <a:r>
              <a:rPr lang="en-GB" sz="1800" dirty="0"/>
              <a:t>Igor </a:t>
            </a:r>
            <a:r>
              <a:rPr lang="en-GB" sz="1800" dirty="0" err="1"/>
              <a:t>Pichugin</a:t>
            </a:r>
            <a:r>
              <a:rPr lang="en-GB" sz="1800" dirty="0"/>
              <a:t> (P7 MGSU),</a:t>
            </a:r>
            <a:endParaRPr lang="lt-LT" sz="1800" dirty="0"/>
          </a:p>
          <a:p>
            <a:pPr lvl="1"/>
            <a:r>
              <a:rPr lang="en-GB" sz="1800" dirty="0"/>
              <a:t>Nikolai </a:t>
            </a:r>
            <a:r>
              <a:rPr lang="en-GB" sz="1800" dirty="0" err="1"/>
              <a:t>Vatin</a:t>
            </a:r>
            <a:r>
              <a:rPr lang="en-GB" sz="1800" dirty="0"/>
              <a:t> (P8 </a:t>
            </a:r>
            <a:r>
              <a:rPr lang="en-GB" sz="1800" dirty="0" err="1"/>
              <a:t>SPbSPU</a:t>
            </a:r>
            <a:r>
              <a:rPr lang="en-GB" sz="1800" dirty="0"/>
              <a:t>),</a:t>
            </a:r>
            <a:endParaRPr lang="lt-LT" sz="1800" dirty="0"/>
          </a:p>
          <a:p>
            <a:pPr lvl="1"/>
            <a:r>
              <a:rPr lang="en-GB" sz="1800" dirty="0" err="1"/>
              <a:t>Valeriy</a:t>
            </a:r>
            <a:r>
              <a:rPr lang="en-GB" sz="1800" dirty="0"/>
              <a:t> </a:t>
            </a:r>
            <a:r>
              <a:rPr lang="en-GB" sz="1800" dirty="0" err="1"/>
              <a:t>Beley</a:t>
            </a:r>
            <a:r>
              <a:rPr lang="en-GB" sz="1800" dirty="0"/>
              <a:t> (P9 KSTU),</a:t>
            </a:r>
            <a:endParaRPr lang="lt-LT" sz="1800" dirty="0"/>
          </a:p>
          <a:p>
            <a:pPr lvl="1"/>
            <a:r>
              <a:rPr lang="en-GB" sz="1800" dirty="0"/>
              <a:t>Andrey </a:t>
            </a:r>
            <a:r>
              <a:rPr lang="en-GB" sz="1800" dirty="0" err="1"/>
              <a:t>Safonov</a:t>
            </a:r>
            <a:r>
              <a:rPr lang="en-GB" sz="1800" dirty="0"/>
              <a:t> (P10 MSIU),</a:t>
            </a:r>
            <a:endParaRPr lang="lt-LT" sz="1800" dirty="0"/>
          </a:p>
          <a:p>
            <a:pPr lvl="1"/>
            <a:r>
              <a:rPr lang="en-GB" sz="1800" dirty="0"/>
              <a:t>Angela </a:t>
            </a:r>
            <a:r>
              <a:rPr lang="en-GB" sz="1800" dirty="0" err="1"/>
              <a:t>Piatova</a:t>
            </a:r>
            <a:r>
              <a:rPr lang="en-GB" sz="1800" dirty="0"/>
              <a:t> (P11 NTUU KPI),</a:t>
            </a:r>
            <a:endParaRPr lang="lt-LT" sz="1800" dirty="0"/>
          </a:p>
          <a:p>
            <a:pPr lvl="1"/>
            <a:r>
              <a:rPr lang="en-GB" sz="1800" dirty="0"/>
              <a:t>Irina Porunkova (P12 NTU </a:t>
            </a:r>
            <a:r>
              <a:rPr lang="en-GB" sz="1800" dirty="0" err="1"/>
              <a:t>KhPI</a:t>
            </a:r>
            <a:r>
              <a:rPr lang="en-GB" sz="1800" dirty="0"/>
              <a:t>),</a:t>
            </a:r>
            <a:endParaRPr lang="lt-LT" sz="1800" dirty="0"/>
          </a:p>
          <a:p>
            <a:pPr lvl="1"/>
            <a:r>
              <a:rPr lang="en-GB" sz="1800" dirty="0"/>
              <a:t>Renato </a:t>
            </a:r>
            <a:r>
              <a:rPr lang="en-GB" sz="1800" dirty="0" err="1"/>
              <a:t>Mele</a:t>
            </a:r>
            <a:r>
              <a:rPr lang="en-GB" sz="1800" dirty="0"/>
              <a:t> (P13 SVIMAP),</a:t>
            </a:r>
            <a:endParaRPr lang="lt-LT" sz="1800" dirty="0"/>
          </a:p>
          <a:p>
            <a:pPr lvl="1"/>
            <a:r>
              <a:rPr lang="en-GB" sz="1800" dirty="0"/>
              <a:t>Vilma </a:t>
            </a:r>
            <a:r>
              <a:rPr lang="en-GB" sz="1800" dirty="0" err="1"/>
              <a:t>Misiukonienė</a:t>
            </a:r>
            <a:r>
              <a:rPr lang="en-GB" sz="1800" dirty="0"/>
              <a:t> (P14 INFOBALT).</a:t>
            </a:r>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173336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1. General </a:t>
            </a:r>
            <a:r>
              <a:rPr lang="lt-LT" sz="3200" dirty="0" err="1" smtClean="0"/>
              <a:t>management</a:t>
            </a:r>
            <a:r>
              <a:rPr lang="lt-LT" sz="3200" dirty="0" smtClean="0"/>
              <a:t> (5)</a:t>
            </a:r>
            <a:endParaRPr lang="lt-LT" sz="3200" dirty="0"/>
          </a:p>
        </p:txBody>
      </p:sp>
      <p:sp>
        <p:nvSpPr>
          <p:cNvPr id="3" name="Content Placeholder 2"/>
          <p:cNvSpPr>
            <a:spLocks noGrp="1"/>
          </p:cNvSpPr>
          <p:nvPr>
            <p:ph idx="1"/>
          </p:nvPr>
        </p:nvSpPr>
        <p:spPr/>
        <p:txBody>
          <a:bodyPr/>
          <a:lstStyle/>
          <a:p>
            <a:pPr marL="0" indent="0">
              <a:buNone/>
            </a:pPr>
            <a:r>
              <a:rPr lang="lt-LT" sz="2000" dirty="0" smtClean="0"/>
              <a:t>1.5. </a:t>
            </a:r>
            <a:r>
              <a:rPr lang="en-GB" sz="2000" dirty="0"/>
              <a:t>To ensure continuous communication and information spread among partners CENEAST Web site (</a:t>
            </a:r>
            <a:r>
              <a:rPr lang="en-GB" sz="2000" u="sng" dirty="0">
                <a:hlinkClick r:id="rId2"/>
              </a:rPr>
              <a:t>http://www.ceneast.com</a:t>
            </a:r>
            <a:r>
              <a:rPr lang="en-GB" sz="2000" dirty="0"/>
              <a:t>) and Dropbox platform were developed. Communication is implemented through:</a:t>
            </a:r>
            <a:endParaRPr lang="lt-LT" sz="2000" dirty="0"/>
          </a:p>
          <a:p>
            <a:pPr lvl="1"/>
            <a:r>
              <a:rPr lang="en-GB" sz="2000" dirty="0"/>
              <a:t>11 meetings from the start of the project (every 3-4 months)</a:t>
            </a:r>
            <a:endParaRPr lang="lt-LT" sz="2000" dirty="0"/>
          </a:p>
          <a:p>
            <a:pPr lvl="1"/>
            <a:r>
              <a:rPr lang="en-GB" sz="2000" dirty="0"/>
              <a:t>Information on the project website</a:t>
            </a:r>
            <a:endParaRPr lang="lt-LT" sz="2000" dirty="0"/>
          </a:p>
          <a:p>
            <a:pPr lvl="1"/>
            <a:r>
              <a:rPr lang="en-GB" sz="2000" dirty="0"/>
              <a:t>Documents exchange via Dropbox</a:t>
            </a:r>
            <a:endParaRPr lang="lt-LT" sz="2000" dirty="0"/>
          </a:p>
          <a:p>
            <a:pPr lvl="1"/>
            <a:r>
              <a:rPr lang="en-GB" sz="2000" dirty="0"/>
              <a:t>E-mails</a:t>
            </a:r>
            <a:endParaRPr lang="lt-LT" sz="2000" dirty="0"/>
          </a:p>
          <a:p>
            <a:pPr lvl="1"/>
            <a:r>
              <a:rPr lang="en-GB" sz="2000" dirty="0"/>
              <a:t>Phone calls</a:t>
            </a:r>
            <a:endParaRPr lang="lt-LT" sz="2000" dirty="0"/>
          </a:p>
          <a:p>
            <a:pPr lvl="1"/>
            <a:r>
              <a:rPr lang="en-GB" sz="2000" dirty="0"/>
              <a:t>Skype </a:t>
            </a:r>
            <a:r>
              <a:rPr lang="en-GB" sz="2000" dirty="0" smtClean="0"/>
              <a:t>calls</a:t>
            </a:r>
            <a:endParaRPr lang="lt-LT" sz="2000" dirty="0"/>
          </a:p>
          <a:p>
            <a:pPr marL="0" indent="0">
              <a:buNone/>
            </a:pPr>
            <a:r>
              <a:rPr lang="lt-LT" sz="2000" dirty="0" smtClean="0"/>
              <a:t>1.6. </a:t>
            </a:r>
            <a:r>
              <a:rPr lang="en-GB" sz="2000" dirty="0"/>
              <a:t>All conflicts between the project partners are solved during the meetings and fixed in the meeting minutes. The decisions are made fast during the discussions in CENEAST Management Group.</a:t>
            </a:r>
            <a:endParaRPr lang="lt-LT"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47376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200" dirty="0"/>
              <a:t>1. General </a:t>
            </a:r>
            <a:r>
              <a:rPr lang="lt-LT" sz="3200" dirty="0" err="1" smtClean="0"/>
              <a:t>management</a:t>
            </a:r>
            <a:r>
              <a:rPr lang="lt-LT" sz="3200" dirty="0" smtClean="0"/>
              <a:t> (6)</a:t>
            </a:r>
            <a:endParaRPr lang="lt-LT" sz="3200" dirty="0"/>
          </a:p>
        </p:txBody>
      </p:sp>
      <p:sp>
        <p:nvSpPr>
          <p:cNvPr id="3" name="Content Placeholder 2"/>
          <p:cNvSpPr>
            <a:spLocks noGrp="1"/>
          </p:cNvSpPr>
          <p:nvPr>
            <p:ph idx="1"/>
          </p:nvPr>
        </p:nvSpPr>
        <p:spPr/>
        <p:txBody>
          <a:bodyPr/>
          <a:lstStyle/>
          <a:p>
            <a:pPr marL="0" indent="0">
              <a:buNone/>
            </a:pPr>
            <a:r>
              <a:rPr lang="lt-LT" sz="2000" dirty="0" smtClean="0"/>
              <a:t>1.7. </a:t>
            </a:r>
            <a:r>
              <a:rPr lang="en-GB" sz="2000" dirty="0"/>
              <a:t>Meetings were highly important in creating of collaboration, common understanding, presenting and monitoring of achieved results, planning of future activities. Each meeting outcomes are provided in meeting minutes.</a:t>
            </a:r>
            <a:endParaRPr lang="lt-LT" sz="2000" dirty="0"/>
          </a:p>
          <a:p>
            <a:pPr marL="0" indent="0">
              <a:buNone/>
            </a:pPr>
            <a:r>
              <a:rPr lang="en-GB" sz="2000" dirty="0"/>
              <a:t>Total monitoring of the progress and achieved obtained results in relation to the CENEAST time schedule and academic years is performed by the Coordinator of the project. Coordinator also keeps records of documentation of the Project, keeps records of attendance lists and monitors Agenda, the outcomes and conclusions of the meetings.</a:t>
            </a:r>
            <a:endParaRPr lang="lt-LT" sz="2000" dirty="0"/>
          </a:p>
          <a:p>
            <a:pPr marL="0" indent="0">
              <a:buNone/>
            </a:pPr>
            <a:r>
              <a:rPr lang="en-GB" sz="2000" dirty="0"/>
              <a:t>The quality control of project outputs is carried out by internal and external experts, students and lecturers. They have submitted their reports on CENEAST modules</a:t>
            </a:r>
            <a:r>
              <a:rPr lang="en-GB" sz="2000" dirty="0" smtClean="0"/>
              <a:t>.</a:t>
            </a:r>
            <a:endParaRPr lang="lt-LT" sz="20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409" y="6272829"/>
            <a:ext cx="1389488" cy="5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202" y="6270954"/>
            <a:ext cx="1025123" cy="540000"/>
          </a:xfrm>
          <a:prstGeom prst="rect">
            <a:avLst/>
          </a:prstGeom>
        </p:spPr>
      </p:pic>
    </p:spTree>
    <p:extLst>
      <p:ext uri="{BB962C8B-B14F-4D97-AF65-F5344CB8AC3E}">
        <p14:creationId xmlns:p14="http://schemas.microsoft.com/office/powerpoint/2010/main" val="2433670284"/>
      </p:ext>
    </p:extLst>
  </p:cSld>
  <p:clrMapOvr>
    <a:masterClrMapping/>
  </p:clrMapOvr>
</p:sld>
</file>

<file path=ppt/theme/theme1.xml><?xml version="1.0" encoding="utf-8"?>
<a:theme xmlns:a="http://schemas.openxmlformats.org/drawingml/2006/main" name="VGTU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VGTU_white</Template>
  <TotalTime>252</TotalTime>
  <Words>1926</Words>
  <Application>Microsoft Office PowerPoint</Application>
  <PresentationFormat>On-screen Show (4:3)</PresentationFormat>
  <Paragraphs>210</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VGTU_white</vt:lpstr>
      <vt:lpstr>Project „Reformation of the Curricula on Built Environment in the Eastern Neighbouring Area“ [CENEAST] No. 530603-TEMPUS-1-2012-1-LT-TEMPUS-JPCR</vt:lpstr>
      <vt:lpstr>CENEAST project (1)</vt:lpstr>
      <vt:lpstr>CENEAST project (2)</vt:lpstr>
      <vt:lpstr>1. General management (1)</vt:lpstr>
      <vt:lpstr>1. General management (2)</vt:lpstr>
      <vt:lpstr>1. General management (3)</vt:lpstr>
      <vt:lpstr>1. General management (4)</vt:lpstr>
      <vt:lpstr>1. General management (5)</vt:lpstr>
      <vt:lpstr>1. General management (6)</vt:lpstr>
      <vt:lpstr>1. General management (7)</vt:lpstr>
      <vt:lpstr>2. Document management</vt:lpstr>
      <vt:lpstr>3. Project content (1)</vt:lpstr>
      <vt:lpstr>3. Project content (2)</vt:lpstr>
      <vt:lpstr>3. Project content (3)</vt:lpstr>
      <vt:lpstr>3. Project content (4)</vt:lpstr>
      <vt:lpstr>3. Project content (5)</vt:lpstr>
      <vt:lpstr>3. Project content (6)</vt:lpstr>
      <vt:lpstr>Project website</vt:lpstr>
      <vt:lpstr>Project Dropbox</vt:lpstr>
      <vt:lpstr>Project deliverables</vt:lpstr>
      <vt:lpstr>The framework report for the common curricular</vt:lpstr>
      <vt:lpstr>Report on common grounds for teaching and learning</vt:lpstr>
      <vt:lpstr>Module specifications and teaching materials (1)</vt:lpstr>
      <vt:lpstr>Module specifications and teaching materials (2)</vt:lpstr>
      <vt:lpstr>Module specifications and teaching materials (3)</vt:lpstr>
      <vt:lpstr>Printing of books</vt:lpstr>
      <vt:lpstr>Intelligent systems</vt:lpstr>
      <vt:lpstr>Project dissemination (1)</vt:lpstr>
      <vt:lpstr>Project dissemination (2)</vt:lpstr>
      <vt:lpstr>Project dissemination (3)</vt:lpstr>
      <vt:lpstr>Thank You!</vt:lpstr>
    </vt:vector>
  </TitlesOfParts>
  <Company>VGTU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„Reformation of the Curricula on Built Environment in the Eastern Neighbouring Area“ [CENEAST] No. 530603-TEMPUS-1-2012-1-LT-TEMPUS-JPCR</dc:title>
  <dc:creator>Lina Pečiūrė</dc:creator>
  <cp:lastModifiedBy>Lina Pečiūrė</cp:lastModifiedBy>
  <cp:revision>15</cp:revision>
  <dcterms:created xsi:type="dcterms:W3CDTF">2015-05-29T04:18:14Z</dcterms:created>
  <dcterms:modified xsi:type="dcterms:W3CDTF">2015-06-01T17:03:57Z</dcterms:modified>
</cp:coreProperties>
</file>